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9" r:id="rId1"/>
  </p:sldMasterIdLst>
  <p:notesMasterIdLst>
    <p:notesMasterId r:id="rId11"/>
  </p:notesMasterIdLst>
  <p:sldIdLst>
    <p:sldId id="294" r:id="rId2"/>
    <p:sldId id="296" r:id="rId3"/>
    <p:sldId id="298" r:id="rId4"/>
    <p:sldId id="299" r:id="rId5"/>
    <p:sldId id="300" r:id="rId6"/>
    <p:sldId id="301" r:id="rId7"/>
    <p:sldId id="302" r:id="rId8"/>
    <p:sldId id="303" r:id="rId9"/>
    <p:sldId id="30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FFFF"/>
    <a:srgbClr val="5FF3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72" autoAdjust="0"/>
    <p:restoredTop sz="94542" autoAdjust="0"/>
  </p:normalViewPr>
  <p:slideViewPr>
    <p:cSldViewPr snapToGrid="0" snapToObjects="1">
      <p:cViewPr varScale="1">
        <p:scale>
          <a:sx n="108" d="100"/>
          <a:sy n="108" d="100"/>
        </p:scale>
        <p:origin x="366" y="5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01022-4BA4-4796-8763-A68C9D894D4A}" type="datetimeFigureOut">
              <a:rPr lang="en-AU" smtClean="0"/>
              <a:pPr/>
              <a:t>17/02/2024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17664-7B12-45CC-90BF-0930F9C882F9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48CB-A6A4-4320-8FEC-10732B277D9F}" type="datetimeFigureOut">
              <a:rPr lang="en-AU" smtClean="0"/>
              <a:pPr/>
              <a:t>17/02/2024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97CB-DBB2-4D22-9B2F-B7F6E512369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ED7D-B85C-7C47-8854-2826F010AC84}" type="datetimeFigureOut">
              <a:rPr lang="en-US" smtClean="0"/>
              <a:pPr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FCEE-255E-1845-BD53-11C6DB1A5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ED7D-B85C-7C47-8854-2826F010AC84}" type="datetimeFigureOut">
              <a:rPr lang="en-US" smtClean="0"/>
              <a:pPr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FCEE-255E-1845-BD53-11C6DB1A5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48CB-A6A4-4320-8FEC-10732B277D9F}" type="datetimeFigureOut">
              <a:rPr lang="en-AU" smtClean="0"/>
              <a:pPr/>
              <a:t>17/02/2024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97CB-DBB2-4D22-9B2F-B7F6E512369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48CB-A6A4-4320-8FEC-10732B277D9F}" type="datetimeFigureOut">
              <a:rPr lang="en-AU" smtClean="0"/>
              <a:pPr/>
              <a:t>17/02/2024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97CB-DBB2-4D22-9B2F-B7F6E512369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48CB-A6A4-4320-8FEC-10732B277D9F}" type="datetimeFigureOut">
              <a:rPr lang="en-AU" smtClean="0"/>
              <a:pPr/>
              <a:t>17/02/2024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97CB-DBB2-4D22-9B2F-B7F6E512369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ED7D-B85C-7C47-8854-2826F010AC84}" type="datetimeFigureOut">
              <a:rPr lang="en-US" smtClean="0"/>
              <a:pPr/>
              <a:t>2/17/2024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FCEE-255E-1845-BD53-11C6DB1A5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48CB-A6A4-4320-8FEC-10732B277D9F}" type="datetimeFigureOut">
              <a:rPr lang="en-AU" smtClean="0"/>
              <a:pPr/>
              <a:t>17/02/2024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97CB-DBB2-4D22-9B2F-B7F6E512369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48CB-A6A4-4320-8FEC-10732B277D9F}" type="datetimeFigureOut">
              <a:rPr lang="en-AU" smtClean="0"/>
              <a:pPr/>
              <a:t>17/02/2024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97CB-DBB2-4D22-9B2F-B7F6E512369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48CB-A6A4-4320-8FEC-10732B277D9F}" type="datetimeFigureOut">
              <a:rPr lang="en-AU" smtClean="0"/>
              <a:pPr/>
              <a:t>17/02/2024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97CB-DBB2-4D22-9B2F-B7F6E512369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ED7D-B85C-7C47-8854-2826F010AC84}" type="datetimeFigureOut">
              <a:rPr lang="en-US" smtClean="0"/>
              <a:pPr/>
              <a:t>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BF43FCEE-255E-1845-BD53-11C6DB1A5A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29ED7D-B85C-7C47-8854-2826F010AC84}" type="datetimeFigureOut">
              <a:rPr lang="en-US" smtClean="0"/>
              <a:pPr/>
              <a:t>2/17/2024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43FCEE-255E-1845-BD53-11C6DB1A5AD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8D0A11D-DB79-264F-83C0-1DB05F6993E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8656" y="1433513"/>
            <a:ext cx="11363344" cy="698841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Clr>
                <a:schemeClr val="accent4">
                  <a:lumMod val="20000"/>
                  <a:lumOff val="80000"/>
                </a:schemeClr>
              </a:buClr>
              <a:buNone/>
            </a:pPr>
            <a:r>
              <a:rPr lang="en-AU" sz="2800" dirty="0">
                <a:solidFill>
                  <a:srgbClr val="00FFFF"/>
                </a:solidFill>
                <a:latin typeface="+mj-lt"/>
                <a:cs typeface="Times New Roman" pitchFamily="18" charset="0"/>
              </a:rPr>
              <a:t> How can identical NPC drippers at different levels have the same pressure?</a:t>
            </a:r>
          </a:p>
        </p:txBody>
      </p:sp>
      <p:pic>
        <p:nvPicPr>
          <p:cNvPr id="4" name="Picture 3" descr="MI logo_edited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1563" y="-16298"/>
            <a:ext cx="2456078" cy="577901"/>
          </a:xfrm>
          <a:prstGeom prst="rect">
            <a:avLst/>
          </a:prstGeom>
        </p:spPr>
      </p:pic>
      <p:pic>
        <p:nvPicPr>
          <p:cNvPr id="9" name="Picture 5" descr="C:\Users\BOmodie\AppData\Local\Microsoft\Windows\INetCache\IE\LC1JS55B\15619667350_87c3a361f2_b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1" y="1395413"/>
            <a:ext cx="809605" cy="540000"/>
          </a:xfrm>
          <a:prstGeom prst="rect">
            <a:avLst/>
          </a:prstGeom>
          <a:noFill/>
        </p:spPr>
      </p:pic>
      <p:sp>
        <p:nvSpPr>
          <p:cNvPr id="58" name="Content Placeholder 5"/>
          <p:cNvSpPr txBox="1">
            <a:spLocks/>
          </p:cNvSpPr>
          <p:nvPr/>
        </p:nvSpPr>
        <p:spPr>
          <a:xfrm>
            <a:off x="3295650" y="2309813"/>
            <a:ext cx="8195310" cy="36274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</a:t>
            </a:r>
            <a:r>
              <a:rPr kumimoji="0" lang="en-AU" sz="24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A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upper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dripper must be open to the atmosphere as</a:t>
            </a:r>
            <a:r>
              <a:rPr kumimoji="0" lang="en-AU" sz="24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it 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discharges water </a:t>
            </a:r>
            <a:r>
              <a:rPr lang="en-A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into the vertical polypipe .</a:t>
            </a:r>
          </a:p>
          <a:p>
            <a:pPr marL="0" marR="0" lvl="0" indent="-36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en-A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valve is adjusted to prevent overflow at the upper dripper.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Pct val="130000"/>
              <a:buFont typeface="Arial" pitchFamily="34" charset="0"/>
              <a:buChar char="•"/>
              <a:tabLst/>
              <a:defRPr/>
            </a:pPr>
            <a:endParaRPr lang="en-A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Pct val="130000"/>
              <a:tabLst/>
              <a:defRPr/>
            </a:pPr>
            <a:r>
              <a:rPr lang="en-A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overflow ensures that the flow rate of both the upper and lower dripper is the same.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Pct val="130000"/>
              <a:tabLst/>
              <a:defRPr/>
            </a:pPr>
            <a:r>
              <a:rPr lang="en-A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drippers are identical, and therefore the pressure at both drippers  must also be the same.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Pct val="130000"/>
              <a:buFont typeface="Arial" pitchFamily="34" charset="0"/>
              <a:buChar char="•"/>
              <a:tabLst/>
              <a:defRPr/>
            </a:pPr>
            <a:endParaRPr lang="en-A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Pct val="130000"/>
              <a:buFont typeface="Arial" pitchFamily="34" charset="0"/>
              <a:buChar char="•"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40906" y="4593497"/>
            <a:ext cx="1540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water level</a:t>
            </a:r>
          </a:p>
        </p:txBody>
      </p:sp>
      <p:sp>
        <p:nvSpPr>
          <p:cNvPr id="93" name="Title 1">
            <a:extLst>
              <a:ext uri="{FF2B5EF4-FFF2-40B4-BE49-F238E27FC236}">
                <a16:creationId xmlns:a16="http://schemas.microsoft.com/office/drawing/2014/main" id="{87190AC7-E297-2744-84D1-9FC869678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347" y="613410"/>
            <a:ext cx="7264559" cy="56388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AU" sz="3200" dirty="0">
                <a:solidFill>
                  <a:srgbClr val="00FFFF"/>
                </a:solidFill>
              </a:rPr>
              <a:t>Automatic low-cost unpowered uniform NPC drip irrigation on a steep slope</a:t>
            </a:r>
            <a:endParaRPr lang="en-US" sz="3200" dirty="0">
              <a:solidFill>
                <a:srgbClr val="00FFFF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1366" y="2707547"/>
            <a:ext cx="1005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water</a:t>
            </a:r>
          </a:p>
          <a:p>
            <a:r>
              <a:rPr lang="en-A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supply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71386" y="5827937"/>
            <a:ext cx="1850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lower dripper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222946" y="2050322"/>
            <a:ext cx="1850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upper dripper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1681712" y="4857041"/>
            <a:ext cx="360000" cy="1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1986512" y="6091481"/>
            <a:ext cx="468000" cy="1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80986" y="3785777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valve</a:t>
            </a:r>
          </a:p>
        </p:txBody>
      </p:sp>
      <p:cxnSp>
        <p:nvCxnSpPr>
          <p:cNvPr id="75" name="Straight Arrow Connector 74"/>
          <p:cNvCxnSpPr/>
          <p:nvPr/>
        </p:nvCxnSpPr>
        <p:spPr>
          <a:xfrm rot="10800000">
            <a:off x="1315952" y="3314923"/>
            <a:ext cx="0" cy="5400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50004" y="2698750"/>
            <a:ext cx="3255962" cy="3446463"/>
            <a:chOff x="107951775" y="108355046"/>
            <a:chExt cx="3255619" cy="3446422"/>
          </a:xfrm>
        </p:grpSpPr>
        <p:sp>
          <p:nvSpPr>
            <p:cNvPr id="1027" name="Line 3"/>
            <p:cNvSpPr>
              <a:spLocks noChangeShapeType="1"/>
            </p:cNvSpPr>
            <p:nvPr/>
          </p:nvSpPr>
          <p:spPr bwMode="auto">
            <a:xfrm>
              <a:off x="107951775" y="108792150"/>
              <a:ext cx="2844000" cy="0"/>
            </a:xfrm>
            <a:prstGeom prst="line">
              <a:avLst/>
            </a:prstGeom>
            <a:noFill/>
            <a:ln w="1270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pic>
          <p:nvPicPr>
            <p:cNvPr id="1028" name="Picture 4" descr="valv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8958800" y="108355046"/>
              <a:ext cx="493200" cy="56626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sp>
          <p:nvSpPr>
            <p:cNvPr id="1029" name="Line 5"/>
            <p:cNvSpPr>
              <a:spLocks noChangeShapeType="1"/>
            </p:cNvSpPr>
            <p:nvPr/>
          </p:nvSpPr>
          <p:spPr bwMode="auto">
            <a:xfrm>
              <a:off x="110093775" y="111520823"/>
              <a:ext cx="1113619" cy="0"/>
            </a:xfrm>
            <a:prstGeom prst="line">
              <a:avLst/>
            </a:prstGeom>
            <a:noFill/>
            <a:ln w="1270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1030" name="Line 6"/>
            <p:cNvSpPr>
              <a:spLocks noChangeShapeType="1"/>
            </p:cNvSpPr>
            <p:nvPr/>
          </p:nvSpPr>
          <p:spPr bwMode="auto">
            <a:xfrm flipH="1" flipV="1">
              <a:off x="110029203" y="109106942"/>
              <a:ext cx="0" cy="1980000"/>
            </a:xfrm>
            <a:prstGeom prst="line">
              <a:avLst/>
            </a:prstGeom>
            <a:noFill/>
            <a:ln w="1270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1031" name="Line 7"/>
            <p:cNvSpPr>
              <a:spLocks noChangeShapeType="1"/>
            </p:cNvSpPr>
            <p:nvPr/>
          </p:nvSpPr>
          <p:spPr bwMode="auto">
            <a:xfrm>
              <a:off x="110077120" y="111520835"/>
              <a:ext cx="1113619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1032" name="Line 8"/>
            <p:cNvSpPr>
              <a:spLocks noChangeShapeType="1"/>
            </p:cNvSpPr>
            <p:nvPr/>
          </p:nvSpPr>
          <p:spPr bwMode="auto">
            <a:xfrm rot="5400000" flipV="1">
              <a:off x="109472217" y="111009722"/>
              <a:ext cx="1107597" cy="6305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>
              <a:off x="109445775" y="108791730"/>
              <a:ext cx="1323539" cy="2572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>
              <a:off x="107951775" y="108790686"/>
              <a:ext cx="1006226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1035" name="Rectangle 11"/>
            <p:cNvSpPr>
              <a:spLocks noChangeAspect="1" noChangeArrowheads="1"/>
            </p:cNvSpPr>
            <p:nvPr/>
          </p:nvSpPr>
          <p:spPr bwMode="auto">
            <a:xfrm>
              <a:off x="109967775" y="108897318"/>
              <a:ext cx="315000" cy="72000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1036" name="Rectangle 12"/>
            <p:cNvSpPr>
              <a:spLocks noChangeAspect="1" noChangeArrowheads="1"/>
            </p:cNvSpPr>
            <p:nvPr/>
          </p:nvSpPr>
          <p:spPr bwMode="auto">
            <a:xfrm>
              <a:off x="110099510" y="108807319"/>
              <a:ext cx="54000" cy="89999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1037" name="Rectangle 13"/>
            <p:cNvSpPr>
              <a:spLocks noChangeAspect="1" noChangeArrowheads="1"/>
            </p:cNvSpPr>
            <p:nvPr/>
          </p:nvSpPr>
          <p:spPr bwMode="auto">
            <a:xfrm>
              <a:off x="110012775" y="108969318"/>
              <a:ext cx="54000" cy="108000"/>
            </a:xfrm>
            <a:prstGeom prst="rect">
              <a:avLst/>
            </a:prstGeom>
            <a:solidFill>
              <a:srgbClr val="0000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1038" name="AutoShape 14"/>
            <p:cNvSpPr>
              <a:spLocks noChangeAspect="1" noChangeArrowheads="1"/>
            </p:cNvSpPr>
            <p:nvPr/>
          </p:nvSpPr>
          <p:spPr bwMode="auto">
            <a:xfrm>
              <a:off x="110082319" y="108752550"/>
              <a:ext cx="90000" cy="77838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1039" name="Rectangle 15"/>
            <p:cNvSpPr>
              <a:spLocks noChangeAspect="1" noChangeArrowheads="1"/>
            </p:cNvSpPr>
            <p:nvPr/>
          </p:nvSpPr>
          <p:spPr bwMode="auto">
            <a:xfrm>
              <a:off x="110405925" y="111621468"/>
              <a:ext cx="315000" cy="72000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1040" name="Rectangle 16"/>
            <p:cNvSpPr>
              <a:spLocks noChangeAspect="1" noChangeArrowheads="1"/>
            </p:cNvSpPr>
            <p:nvPr/>
          </p:nvSpPr>
          <p:spPr bwMode="auto">
            <a:xfrm>
              <a:off x="110537660" y="111531469"/>
              <a:ext cx="54000" cy="89999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1041" name="Rectangle 17"/>
            <p:cNvSpPr>
              <a:spLocks noChangeAspect="1" noChangeArrowheads="1"/>
            </p:cNvSpPr>
            <p:nvPr/>
          </p:nvSpPr>
          <p:spPr bwMode="auto">
            <a:xfrm>
              <a:off x="110450925" y="111693468"/>
              <a:ext cx="54000" cy="108000"/>
            </a:xfrm>
            <a:prstGeom prst="rect">
              <a:avLst/>
            </a:prstGeom>
            <a:solidFill>
              <a:srgbClr val="0000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1042" name="AutoShape 18"/>
            <p:cNvSpPr>
              <a:spLocks noChangeAspect="1" noChangeArrowheads="1"/>
            </p:cNvSpPr>
            <p:nvPr/>
          </p:nvSpPr>
          <p:spPr bwMode="auto">
            <a:xfrm>
              <a:off x="110520469" y="111476700"/>
              <a:ext cx="90000" cy="77838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</p:grpSp>
      <p:cxnSp>
        <p:nvCxnSpPr>
          <p:cNvPr id="70" name="Straight Arrow Connector 69"/>
          <p:cNvCxnSpPr/>
          <p:nvPr/>
        </p:nvCxnSpPr>
        <p:spPr>
          <a:xfrm>
            <a:off x="2230352" y="2466268"/>
            <a:ext cx="0" cy="7200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995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90AC7-E297-2744-84D1-9FC869678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63880"/>
            <a:ext cx="10972800" cy="563880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</a:t>
            </a:r>
            <a:b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76300" y="1010603"/>
            <a:ext cx="11068050" cy="140970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Clr>
                <a:schemeClr val="accent4">
                  <a:lumMod val="20000"/>
                  <a:lumOff val="80000"/>
                </a:schemeClr>
              </a:buClr>
              <a:buNone/>
            </a:pPr>
            <a:r>
              <a:rPr lang="en-A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Replace the lower dripper with multiple identical drippers at the same level.</a:t>
            </a:r>
          </a:p>
          <a:p>
            <a:pPr marL="0" indent="0">
              <a:spcBef>
                <a:spcPts val="600"/>
              </a:spcBef>
              <a:buClr>
                <a:schemeClr val="accent4">
                  <a:lumMod val="20000"/>
                  <a:lumOff val="80000"/>
                </a:schemeClr>
              </a:buClr>
              <a:buNone/>
            </a:pPr>
            <a:r>
              <a:rPr lang="en-A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Replace the upper dripper with the same number of identical drippers inside a dripper assembly that discharges water into the vertical polypipe so that all drippers outlets are open to the atmosphere.</a:t>
            </a:r>
          </a:p>
        </p:txBody>
      </p:sp>
      <p:pic>
        <p:nvPicPr>
          <p:cNvPr id="4" name="Picture 3" descr="MI logo_edited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1563" y="-16298"/>
            <a:ext cx="2456078" cy="577901"/>
          </a:xfrm>
          <a:prstGeom prst="rect">
            <a:avLst/>
          </a:prstGeom>
        </p:spPr>
      </p:pic>
      <p:sp>
        <p:nvSpPr>
          <p:cNvPr id="58" name="Content Placeholder 5"/>
          <p:cNvSpPr txBox="1">
            <a:spLocks/>
          </p:cNvSpPr>
          <p:nvPr/>
        </p:nvSpPr>
        <p:spPr>
          <a:xfrm>
            <a:off x="3295650" y="2309813"/>
            <a:ext cx="7924800" cy="36274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Pct val="130000"/>
              <a:buFont typeface="Arial" pitchFamily="34" charset="0"/>
              <a:buChar char="•"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9" name="Picture 18" descr="DSCN4990 lighter.jpg"/>
          <p:cNvPicPr>
            <a:picLocks noChangeAspect="1"/>
          </p:cNvPicPr>
          <p:nvPr/>
        </p:nvPicPr>
        <p:blipFill>
          <a:blip r:embed="rId3"/>
          <a:srcRect l="13331" t="17774" r="13331" b="17774"/>
          <a:stretch>
            <a:fillRect/>
          </a:stretch>
        </p:blipFill>
        <p:spPr>
          <a:xfrm>
            <a:off x="8422657" y="3172681"/>
            <a:ext cx="2376616" cy="1566490"/>
          </a:xfrm>
          <a:prstGeom prst="rect">
            <a:avLst/>
          </a:prstGeom>
        </p:spPr>
      </p:pic>
      <p:cxnSp>
        <p:nvCxnSpPr>
          <p:cNvPr id="64" name="Straight Arrow Connector 63"/>
          <p:cNvCxnSpPr/>
          <p:nvPr/>
        </p:nvCxnSpPr>
        <p:spPr>
          <a:xfrm flipH="1" flipV="1">
            <a:off x="7266196" y="3658980"/>
            <a:ext cx="1156462" cy="1184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8660066" y="4688747"/>
            <a:ext cx="2294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dripper assembly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1009651" y="4276643"/>
            <a:ext cx="5402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300"/>
              </a:spcBef>
              <a:buClr>
                <a:schemeClr val="accent4">
                  <a:lumMod val="20000"/>
                  <a:lumOff val="80000"/>
                </a:schemeClr>
              </a:buClr>
              <a:buSzPct val="130000"/>
              <a:defRPr/>
            </a:pPr>
            <a:r>
              <a:rPr lang="en-A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flow rate and pressure at all drippers must be the same.</a:t>
            </a:r>
          </a:p>
        </p:txBody>
      </p:sp>
      <p:sp>
        <p:nvSpPr>
          <p:cNvPr id="164" name="Content Placeholder 5"/>
          <p:cNvSpPr txBox="1">
            <a:spLocks/>
          </p:cNvSpPr>
          <p:nvPr/>
        </p:nvSpPr>
        <p:spPr>
          <a:xfrm>
            <a:off x="876300" y="370523"/>
            <a:ext cx="11258550" cy="698841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Pct val="95000"/>
              <a:buFont typeface="Wingdings 2"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Increase the number of drippers</a:t>
            </a:r>
          </a:p>
        </p:txBody>
      </p:sp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709024" y="2978152"/>
            <a:ext cx="6513512" cy="3586163"/>
            <a:chOff x="106731815" y="108240746"/>
            <a:chExt cx="6514135" cy="3586672"/>
          </a:xfrm>
        </p:grpSpPr>
        <p:sp>
          <p:nvSpPr>
            <p:cNvPr id="2051" name="Line 3"/>
            <p:cNvSpPr>
              <a:spLocks noChangeShapeType="1"/>
            </p:cNvSpPr>
            <p:nvPr/>
          </p:nvSpPr>
          <p:spPr bwMode="auto">
            <a:xfrm flipV="1">
              <a:off x="106731815" y="111517305"/>
              <a:ext cx="3276000" cy="4763"/>
            </a:xfrm>
            <a:prstGeom prst="line">
              <a:avLst/>
            </a:prstGeom>
            <a:noFill/>
            <a:ln w="1270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52" name="Line 4"/>
            <p:cNvSpPr>
              <a:spLocks noChangeShapeType="1"/>
            </p:cNvSpPr>
            <p:nvPr/>
          </p:nvSpPr>
          <p:spPr bwMode="auto">
            <a:xfrm flipV="1">
              <a:off x="109969950" y="111519675"/>
              <a:ext cx="3276000" cy="4763"/>
            </a:xfrm>
            <a:prstGeom prst="line">
              <a:avLst/>
            </a:prstGeom>
            <a:noFill/>
            <a:ln w="1270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53" name="Line 5"/>
            <p:cNvSpPr>
              <a:spLocks noChangeShapeType="1"/>
            </p:cNvSpPr>
            <p:nvPr/>
          </p:nvSpPr>
          <p:spPr bwMode="auto">
            <a:xfrm flipH="1" flipV="1">
              <a:off x="110029203" y="109128900"/>
              <a:ext cx="0" cy="2358092"/>
            </a:xfrm>
            <a:prstGeom prst="line">
              <a:avLst/>
            </a:prstGeom>
            <a:noFill/>
            <a:ln w="1270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54" name="Line 6"/>
            <p:cNvSpPr>
              <a:spLocks noChangeShapeType="1"/>
            </p:cNvSpPr>
            <p:nvPr/>
          </p:nvSpPr>
          <p:spPr bwMode="auto">
            <a:xfrm rot="5400000">
              <a:off x="108949168" y="110472290"/>
              <a:ext cx="2160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55" name="Line 7"/>
            <p:cNvSpPr>
              <a:spLocks noChangeShapeType="1"/>
            </p:cNvSpPr>
            <p:nvPr/>
          </p:nvSpPr>
          <p:spPr bwMode="auto">
            <a:xfrm>
              <a:off x="106735317" y="111520835"/>
              <a:ext cx="6480000" cy="7315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56" name="Rectangle 8"/>
            <p:cNvSpPr>
              <a:spLocks noChangeAspect="1" noChangeArrowheads="1"/>
            </p:cNvSpPr>
            <p:nvPr/>
          </p:nvSpPr>
          <p:spPr bwMode="auto">
            <a:xfrm>
              <a:off x="110021850" y="111634509"/>
              <a:ext cx="315000" cy="72000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57" name="Rectangle 9"/>
            <p:cNvSpPr>
              <a:spLocks noChangeAspect="1" noChangeArrowheads="1"/>
            </p:cNvSpPr>
            <p:nvPr/>
          </p:nvSpPr>
          <p:spPr bwMode="auto">
            <a:xfrm>
              <a:off x="110153585" y="111544510"/>
              <a:ext cx="54000" cy="89999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58" name="Rectangle 10"/>
            <p:cNvSpPr>
              <a:spLocks noChangeAspect="1" noChangeArrowheads="1"/>
            </p:cNvSpPr>
            <p:nvPr/>
          </p:nvSpPr>
          <p:spPr bwMode="auto">
            <a:xfrm>
              <a:off x="110066850" y="111706509"/>
              <a:ext cx="54000" cy="108000"/>
            </a:xfrm>
            <a:prstGeom prst="rect">
              <a:avLst/>
            </a:prstGeom>
            <a:solidFill>
              <a:srgbClr val="0000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59" name="AutoShape 11"/>
            <p:cNvSpPr>
              <a:spLocks noChangeAspect="1" noChangeArrowheads="1"/>
            </p:cNvSpPr>
            <p:nvPr/>
          </p:nvSpPr>
          <p:spPr bwMode="auto">
            <a:xfrm>
              <a:off x="110136394" y="111489741"/>
              <a:ext cx="90000" cy="77838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60" name="Rectangle 12"/>
            <p:cNvSpPr>
              <a:spLocks noChangeAspect="1" noChangeArrowheads="1"/>
            </p:cNvSpPr>
            <p:nvPr/>
          </p:nvSpPr>
          <p:spPr bwMode="auto">
            <a:xfrm>
              <a:off x="110412375" y="111634509"/>
              <a:ext cx="315000" cy="72000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61" name="Rectangle 13"/>
            <p:cNvSpPr>
              <a:spLocks noChangeAspect="1" noChangeArrowheads="1"/>
            </p:cNvSpPr>
            <p:nvPr/>
          </p:nvSpPr>
          <p:spPr bwMode="auto">
            <a:xfrm>
              <a:off x="110544110" y="111544510"/>
              <a:ext cx="54000" cy="89999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62" name="Rectangle 14"/>
            <p:cNvSpPr>
              <a:spLocks noChangeAspect="1" noChangeArrowheads="1"/>
            </p:cNvSpPr>
            <p:nvPr/>
          </p:nvSpPr>
          <p:spPr bwMode="auto">
            <a:xfrm>
              <a:off x="110457375" y="111706509"/>
              <a:ext cx="54000" cy="108000"/>
            </a:xfrm>
            <a:prstGeom prst="rect">
              <a:avLst/>
            </a:prstGeom>
            <a:solidFill>
              <a:srgbClr val="0000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63" name="AutoShape 15"/>
            <p:cNvSpPr>
              <a:spLocks noChangeAspect="1" noChangeArrowheads="1"/>
            </p:cNvSpPr>
            <p:nvPr/>
          </p:nvSpPr>
          <p:spPr bwMode="auto">
            <a:xfrm>
              <a:off x="110526919" y="111489741"/>
              <a:ext cx="90000" cy="77838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64" name="Rectangle 16"/>
            <p:cNvSpPr>
              <a:spLocks noChangeAspect="1" noChangeArrowheads="1"/>
            </p:cNvSpPr>
            <p:nvPr/>
          </p:nvSpPr>
          <p:spPr bwMode="auto">
            <a:xfrm>
              <a:off x="110812425" y="111634509"/>
              <a:ext cx="315000" cy="72000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65" name="Rectangle 17"/>
            <p:cNvSpPr>
              <a:spLocks noChangeAspect="1" noChangeArrowheads="1"/>
            </p:cNvSpPr>
            <p:nvPr/>
          </p:nvSpPr>
          <p:spPr bwMode="auto">
            <a:xfrm>
              <a:off x="110944160" y="111544510"/>
              <a:ext cx="54000" cy="89999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66" name="Rectangle 18"/>
            <p:cNvSpPr>
              <a:spLocks noChangeAspect="1" noChangeArrowheads="1"/>
            </p:cNvSpPr>
            <p:nvPr/>
          </p:nvSpPr>
          <p:spPr bwMode="auto">
            <a:xfrm>
              <a:off x="110857425" y="111706509"/>
              <a:ext cx="54000" cy="108000"/>
            </a:xfrm>
            <a:prstGeom prst="rect">
              <a:avLst/>
            </a:prstGeom>
            <a:solidFill>
              <a:srgbClr val="0000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67" name="AutoShape 19"/>
            <p:cNvSpPr>
              <a:spLocks noChangeAspect="1" noChangeArrowheads="1"/>
            </p:cNvSpPr>
            <p:nvPr/>
          </p:nvSpPr>
          <p:spPr bwMode="auto">
            <a:xfrm>
              <a:off x="110926969" y="111489741"/>
              <a:ext cx="90000" cy="77838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68" name="Rectangle 20"/>
            <p:cNvSpPr>
              <a:spLocks noChangeAspect="1" noChangeArrowheads="1"/>
            </p:cNvSpPr>
            <p:nvPr/>
          </p:nvSpPr>
          <p:spPr bwMode="auto">
            <a:xfrm>
              <a:off x="111212475" y="111634509"/>
              <a:ext cx="315000" cy="72000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69" name="Rectangle 21"/>
            <p:cNvSpPr>
              <a:spLocks noChangeAspect="1" noChangeArrowheads="1"/>
            </p:cNvSpPr>
            <p:nvPr/>
          </p:nvSpPr>
          <p:spPr bwMode="auto">
            <a:xfrm>
              <a:off x="111344210" y="111544510"/>
              <a:ext cx="54000" cy="89999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70" name="Rectangle 22"/>
            <p:cNvSpPr>
              <a:spLocks noChangeAspect="1" noChangeArrowheads="1"/>
            </p:cNvSpPr>
            <p:nvPr/>
          </p:nvSpPr>
          <p:spPr bwMode="auto">
            <a:xfrm>
              <a:off x="111257475" y="111706509"/>
              <a:ext cx="54000" cy="108000"/>
            </a:xfrm>
            <a:prstGeom prst="rect">
              <a:avLst/>
            </a:prstGeom>
            <a:solidFill>
              <a:srgbClr val="0000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71" name="AutoShape 23"/>
            <p:cNvSpPr>
              <a:spLocks noChangeAspect="1" noChangeArrowheads="1"/>
            </p:cNvSpPr>
            <p:nvPr/>
          </p:nvSpPr>
          <p:spPr bwMode="auto">
            <a:xfrm>
              <a:off x="111327019" y="111489741"/>
              <a:ext cx="90000" cy="77838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72" name="Rectangle 24"/>
            <p:cNvSpPr>
              <a:spLocks noChangeAspect="1" noChangeArrowheads="1"/>
            </p:cNvSpPr>
            <p:nvPr/>
          </p:nvSpPr>
          <p:spPr bwMode="auto">
            <a:xfrm>
              <a:off x="106791225" y="111647418"/>
              <a:ext cx="315000" cy="72000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73" name="Rectangle 25"/>
            <p:cNvSpPr>
              <a:spLocks noChangeAspect="1" noChangeArrowheads="1"/>
            </p:cNvSpPr>
            <p:nvPr/>
          </p:nvSpPr>
          <p:spPr bwMode="auto">
            <a:xfrm>
              <a:off x="106922960" y="111557419"/>
              <a:ext cx="54000" cy="89999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74" name="Rectangle 26"/>
            <p:cNvSpPr>
              <a:spLocks noChangeAspect="1" noChangeArrowheads="1"/>
            </p:cNvSpPr>
            <p:nvPr/>
          </p:nvSpPr>
          <p:spPr bwMode="auto">
            <a:xfrm>
              <a:off x="106836225" y="111719418"/>
              <a:ext cx="54000" cy="108000"/>
            </a:xfrm>
            <a:prstGeom prst="rect">
              <a:avLst/>
            </a:prstGeom>
            <a:solidFill>
              <a:srgbClr val="0000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75" name="AutoShape 27"/>
            <p:cNvSpPr>
              <a:spLocks noChangeAspect="1" noChangeArrowheads="1"/>
            </p:cNvSpPr>
            <p:nvPr/>
          </p:nvSpPr>
          <p:spPr bwMode="auto">
            <a:xfrm>
              <a:off x="106905769" y="111502650"/>
              <a:ext cx="90000" cy="77838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76" name="Rectangle 28"/>
            <p:cNvSpPr>
              <a:spLocks noChangeAspect="1" noChangeArrowheads="1"/>
            </p:cNvSpPr>
            <p:nvPr/>
          </p:nvSpPr>
          <p:spPr bwMode="auto">
            <a:xfrm>
              <a:off x="107181750" y="111647418"/>
              <a:ext cx="315000" cy="72000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77" name="Rectangle 29"/>
            <p:cNvSpPr>
              <a:spLocks noChangeAspect="1" noChangeArrowheads="1"/>
            </p:cNvSpPr>
            <p:nvPr/>
          </p:nvSpPr>
          <p:spPr bwMode="auto">
            <a:xfrm>
              <a:off x="107313485" y="111557419"/>
              <a:ext cx="54000" cy="89999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78" name="Rectangle 30"/>
            <p:cNvSpPr>
              <a:spLocks noChangeAspect="1" noChangeArrowheads="1"/>
            </p:cNvSpPr>
            <p:nvPr/>
          </p:nvSpPr>
          <p:spPr bwMode="auto">
            <a:xfrm>
              <a:off x="107226750" y="111719418"/>
              <a:ext cx="54000" cy="108000"/>
            </a:xfrm>
            <a:prstGeom prst="rect">
              <a:avLst/>
            </a:prstGeom>
            <a:solidFill>
              <a:srgbClr val="0000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79" name="AutoShape 31"/>
            <p:cNvSpPr>
              <a:spLocks noChangeAspect="1" noChangeArrowheads="1"/>
            </p:cNvSpPr>
            <p:nvPr/>
          </p:nvSpPr>
          <p:spPr bwMode="auto">
            <a:xfrm>
              <a:off x="107296294" y="111502650"/>
              <a:ext cx="90000" cy="77838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80" name="Rectangle 32"/>
            <p:cNvSpPr>
              <a:spLocks noChangeAspect="1" noChangeArrowheads="1"/>
            </p:cNvSpPr>
            <p:nvPr/>
          </p:nvSpPr>
          <p:spPr bwMode="auto">
            <a:xfrm>
              <a:off x="107581800" y="111647418"/>
              <a:ext cx="315000" cy="72000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81" name="Rectangle 33"/>
            <p:cNvSpPr>
              <a:spLocks noChangeAspect="1" noChangeArrowheads="1"/>
            </p:cNvSpPr>
            <p:nvPr/>
          </p:nvSpPr>
          <p:spPr bwMode="auto">
            <a:xfrm>
              <a:off x="107713535" y="111557419"/>
              <a:ext cx="54000" cy="89999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82" name="Rectangle 34"/>
            <p:cNvSpPr>
              <a:spLocks noChangeAspect="1" noChangeArrowheads="1"/>
            </p:cNvSpPr>
            <p:nvPr/>
          </p:nvSpPr>
          <p:spPr bwMode="auto">
            <a:xfrm>
              <a:off x="107626800" y="111719418"/>
              <a:ext cx="54000" cy="108000"/>
            </a:xfrm>
            <a:prstGeom prst="rect">
              <a:avLst/>
            </a:prstGeom>
            <a:solidFill>
              <a:srgbClr val="0000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83" name="AutoShape 35"/>
            <p:cNvSpPr>
              <a:spLocks noChangeAspect="1" noChangeArrowheads="1"/>
            </p:cNvSpPr>
            <p:nvPr/>
          </p:nvSpPr>
          <p:spPr bwMode="auto">
            <a:xfrm>
              <a:off x="107696344" y="111502650"/>
              <a:ext cx="90000" cy="77838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84" name="Rectangle 36"/>
            <p:cNvSpPr>
              <a:spLocks noChangeAspect="1" noChangeArrowheads="1"/>
            </p:cNvSpPr>
            <p:nvPr/>
          </p:nvSpPr>
          <p:spPr bwMode="auto">
            <a:xfrm>
              <a:off x="107981850" y="111647418"/>
              <a:ext cx="315000" cy="72000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85" name="Rectangle 37"/>
            <p:cNvSpPr>
              <a:spLocks noChangeAspect="1" noChangeArrowheads="1"/>
            </p:cNvSpPr>
            <p:nvPr/>
          </p:nvSpPr>
          <p:spPr bwMode="auto">
            <a:xfrm>
              <a:off x="108113585" y="111557419"/>
              <a:ext cx="54000" cy="89999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86" name="Rectangle 38"/>
            <p:cNvSpPr>
              <a:spLocks noChangeAspect="1" noChangeArrowheads="1"/>
            </p:cNvSpPr>
            <p:nvPr/>
          </p:nvSpPr>
          <p:spPr bwMode="auto">
            <a:xfrm>
              <a:off x="108026850" y="111719418"/>
              <a:ext cx="54000" cy="108000"/>
            </a:xfrm>
            <a:prstGeom prst="rect">
              <a:avLst/>
            </a:prstGeom>
            <a:solidFill>
              <a:srgbClr val="0000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87" name="AutoShape 39"/>
            <p:cNvSpPr>
              <a:spLocks noChangeAspect="1" noChangeArrowheads="1"/>
            </p:cNvSpPr>
            <p:nvPr/>
          </p:nvSpPr>
          <p:spPr bwMode="auto">
            <a:xfrm>
              <a:off x="108096394" y="111502650"/>
              <a:ext cx="90000" cy="77838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88" name="Rectangle 40"/>
            <p:cNvSpPr>
              <a:spLocks noChangeAspect="1" noChangeArrowheads="1"/>
            </p:cNvSpPr>
            <p:nvPr/>
          </p:nvSpPr>
          <p:spPr bwMode="auto">
            <a:xfrm>
              <a:off x="108409125" y="111645318"/>
              <a:ext cx="315000" cy="72000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89" name="Rectangle 41"/>
            <p:cNvSpPr>
              <a:spLocks noChangeAspect="1" noChangeArrowheads="1"/>
            </p:cNvSpPr>
            <p:nvPr/>
          </p:nvSpPr>
          <p:spPr bwMode="auto">
            <a:xfrm>
              <a:off x="108540860" y="111555319"/>
              <a:ext cx="54000" cy="89999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90" name="Rectangle 42"/>
            <p:cNvSpPr>
              <a:spLocks noChangeAspect="1" noChangeArrowheads="1"/>
            </p:cNvSpPr>
            <p:nvPr/>
          </p:nvSpPr>
          <p:spPr bwMode="auto">
            <a:xfrm>
              <a:off x="108454125" y="111717318"/>
              <a:ext cx="54000" cy="108000"/>
            </a:xfrm>
            <a:prstGeom prst="rect">
              <a:avLst/>
            </a:prstGeom>
            <a:solidFill>
              <a:srgbClr val="0000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91" name="AutoShape 43"/>
            <p:cNvSpPr>
              <a:spLocks noChangeAspect="1" noChangeArrowheads="1"/>
            </p:cNvSpPr>
            <p:nvPr/>
          </p:nvSpPr>
          <p:spPr bwMode="auto">
            <a:xfrm>
              <a:off x="108523669" y="111500550"/>
              <a:ext cx="90000" cy="77838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92" name="Rectangle 44"/>
            <p:cNvSpPr>
              <a:spLocks noChangeAspect="1" noChangeArrowheads="1"/>
            </p:cNvSpPr>
            <p:nvPr/>
          </p:nvSpPr>
          <p:spPr bwMode="auto">
            <a:xfrm>
              <a:off x="108799650" y="111645318"/>
              <a:ext cx="315000" cy="72000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93" name="Rectangle 45"/>
            <p:cNvSpPr>
              <a:spLocks noChangeAspect="1" noChangeArrowheads="1"/>
            </p:cNvSpPr>
            <p:nvPr/>
          </p:nvSpPr>
          <p:spPr bwMode="auto">
            <a:xfrm>
              <a:off x="108931385" y="111555319"/>
              <a:ext cx="54000" cy="89999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94" name="Rectangle 46"/>
            <p:cNvSpPr>
              <a:spLocks noChangeAspect="1" noChangeArrowheads="1"/>
            </p:cNvSpPr>
            <p:nvPr/>
          </p:nvSpPr>
          <p:spPr bwMode="auto">
            <a:xfrm>
              <a:off x="108844650" y="111717318"/>
              <a:ext cx="54000" cy="108000"/>
            </a:xfrm>
            <a:prstGeom prst="rect">
              <a:avLst/>
            </a:prstGeom>
            <a:solidFill>
              <a:srgbClr val="0000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95" name="AutoShape 47"/>
            <p:cNvSpPr>
              <a:spLocks noChangeAspect="1" noChangeArrowheads="1"/>
            </p:cNvSpPr>
            <p:nvPr/>
          </p:nvSpPr>
          <p:spPr bwMode="auto">
            <a:xfrm>
              <a:off x="108914194" y="111500550"/>
              <a:ext cx="90000" cy="77838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96" name="Rectangle 48"/>
            <p:cNvSpPr>
              <a:spLocks noChangeAspect="1" noChangeArrowheads="1"/>
            </p:cNvSpPr>
            <p:nvPr/>
          </p:nvSpPr>
          <p:spPr bwMode="auto">
            <a:xfrm>
              <a:off x="109199700" y="111645318"/>
              <a:ext cx="315000" cy="72000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97" name="Rectangle 49"/>
            <p:cNvSpPr>
              <a:spLocks noChangeAspect="1" noChangeArrowheads="1"/>
            </p:cNvSpPr>
            <p:nvPr/>
          </p:nvSpPr>
          <p:spPr bwMode="auto">
            <a:xfrm>
              <a:off x="109331435" y="111555319"/>
              <a:ext cx="54000" cy="89999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98" name="Rectangle 50"/>
            <p:cNvSpPr>
              <a:spLocks noChangeAspect="1" noChangeArrowheads="1"/>
            </p:cNvSpPr>
            <p:nvPr/>
          </p:nvSpPr>
          <p:spPr bwMode="auto">
            <a:xfrm>
              <a:off x="109244700" y="111717318"/>
              <a:ext cx="54000" cy="108000"/>
            </a:xfrm>
            <a:prstGeom prst="rect">
              <a:avLst/>
            </a:prstGeom>
            <a:solidFill>
              <a:srgbClr val="0000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99" name="AutoShape 51"/>
            <p:cNvSpPr>
              <a:spLocks noChangeAspect="1" noChangeArrowheads="1"/>
            </p:cNvSpPr>
            <p:nvPr/>
          </p:nvSpPr>
          <p:spPr bwMode="auto">
            <a:xfrm>
              <a:off x="109314244" y="111500550"/>
              <a:ext cx="90000" cy="77838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00" name="Rectangle 52"/>
            <p:cNvSpPr>
              <a:spLocks noChangeAspect="1" noChangeArrowheads="1"/>
            </p:cNvSpPr>
            <p:nvPr/>
          </p:nvSpPr>
          <p:spPr bwMode="auto">
            <a:xfrm>
              <a:off x="109599750" y="111645318"/>
              <a:ext cx="315000" cy="72000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01" name="Rectangle 53"/>
            <p:cNvSpPr>
              <a:spLocks noChangeAspect="1" noChangeArrowheads="1"/>
            </p:cNvSpPr>
            <p:nvPr/>
          </p:nvSpPr>
          <p:spPr bwMode="auto">
            <a:xfrm>
              <a:off x="109731485" y="111555319"/>
              <a:ext cx="54000" cy="89999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02" name="Rectangle 54"/>
            <p:cNvSpPr>
              <a:spLocks noChangeAspect="1" noChangeArrowheads="1"/>
            </p:cNvSpPr>
            <p:nvPr/>
          </p:nvSpPr>
          <p:spPr bwMode="auto">
            <a:xfrm>
              <a:off x="109644750" y="111717318"/>
              <a:ext cx="54000" cy="108000"/>
            </a:xfrm>
            <a:prstGeom prst="rect">
              <a:avLst/>
            </a:prstGeom>
            <a:solidFill>
              <a:srgbClr val="0000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03" name="AutoShape 55"/>
            <p:cNvSpPr>
              <a:spLocks noChangeAspect="1" noChangeArrowheads="1"/>
            </p:cNvSpPr>
            <p:nvPr/>
          </p:nvSpPr>
          <p:spPr bwMode="auto">
            <a:xfrm>
              <a:off x="109714294" y="111500550"/>
              <a:ext cx="90000" cy="77838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04" name="Rectangle 56"/>
            <p:cNvSpPr>
              <a:spLocks noChangeAspect="1" noChangeArrowheads="1"/>
            </p:cNvSpPr>
            <p:nvPr/>
          </p:nvSpPr>
          <p:spPr bwMode="auto">
            <a:xfrm>
              <a:off x="111593475" y="111634510"/>
              <a:ext cx="315000" cy="72000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05" name="Rectangle 57"/>
            <p:cNvSpPr>
              <a:spLocks noChangeAspect="1" noChangeArrowheads="1"/>
            </p:cNvSpPr>
            <p:nvPr/>
          </p:nvSpPr>
          <p:spPr bwMode="auto">
            <a:xfrm>
              <a:off x="111725210" y="111544511"/>
              <a:ext cx="54000" cy="89999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06" name="Rectangle 58"/>
            <p:cNvSpPr>
              <a:spLocks noChangeAspect="1" noChangeArrowheads="1"/>
            </p:cNvSpPr>
            <p:nvPr/>
          </p:nvSpPr>
          <p:spPr bwMode="auto">
            <a:xfrm>
              <a:off x="111638475" y="111706510"/>
              <a:ext cx="54000" cy="108000"/>
            </a:xfrm>
            <a:prstGeom prst="rect">
              <a:avLst/>
            </a:prstGeom>
            <a:solidFill>
              <a:srgbClr val="0000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07" name="AutoShape 59"/>
            <p:cNvSpPr>
              <a:spLocks noChangeAspect="1" noChangeArrowheads="1"/>
            </p:cNvSpPr>
            <p:nvPr/>
          </p:nvSpPr>
          <p:spPr bwMode="auto">
            <a:xfrm>
              <a:off x="111708019" y="111494505"/>
              <a:ext cx="90000" cy="77838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08" name="Rectangle 60"/>
            <p:cNvSpPr>
              <a:spLocks noChangeAspect="1" noChangeArrowheads="1"/>
            </p:cNvSpPr>
            <p:nvPr/>
          </p:nvSpPr>
          <p:spPr bwMode="auto">
            <a:xfrm>
              <a:off x="111984000" y="111634510"/>
              <a:ext cx="315000" cy="72000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09" name="Rectangle 61"/>
            <p:cNvSpPr>
              <a:spLocks noChangeAspect="1" noChangeArrowheads="1"/>
            </p:cNvSpPr>
            <p:nvPr/>
          </p:nvSpPr>
          <p:spPr bwMode="auto">
            <a:xfrm>
              <a:off x="112115735" y="111544511"/>
              <a:ext cx="54000" cy="89999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10" name="Rectangle 62"/>
            <p:cNvSpPr>
              <a:spLocks noChangeAspect="1" noChangeArrowheads="1"/>
            </p:cNvSpPr>
            <p:nvPr/>
          </p:nvSpPr>
          <p:spPr bwMode="auto">
            <a:xfrm>
              <a:off x="112029000" y="111706510"/>
              <a:ext cx="54000" cy="108000"/>
            </a:xfrm>
            <a:prstGeom prst="rect">
              <a:avLst/>
            </a:prstGeom>
            <a:solidFill>
              <a:srgbClr val="0000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11" name="AutoShape 63"/>
            <p:cNvSpPr>
              <a:spLocks noChangeAspect="1" noChangeArrowheads="1"/>
            </p:cNvSpPr>
            <p:nvPr/>
          </p:nvSpPr>
          <p:spPr bwMode="auto">
            <a:xfrm>
              <a:off x="112098544" y="111494505"/>
              <a:ext cx="90000" cy="77838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12" name="Rectangle 64"/>
            <p:cNvSpPr>
              <a:spLocks noChangeAspect="1" noChangeArrowheads="1"/>
            </p:cNvSpPr>
            <p:nvPr/>
          </p:nvSpPr>
          <p:spPr bwMode="auto">
            <a:xfrm>
              <a:off x="112384050" y="111634510"/>
              <a:ext cx="315000" cy="72000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13" name="Rectangle 65"/>
            <p:cNvSpPr>
              <a:spLocks noChangeAspect="1" noChangeArrowheads="1"/>
            </p:cNvSpPr>
            <p:nvPr/>
          </p:nvSpPr>
          <p:spPr bwMode="auto">
            <a:xfrm>
              <a:off x="112515785" y="111544511"/>
              <a:ext cx="54000" cy="89999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14" name="Rectangle 66"/>
            <p:cNvSpPr>
              <a:spLocks noChangeAspect="1" noChangeArrowheads="1"/>
            </p:cNvSpPr>
            <p:nvPr/>
          </p:nvSpPr>
          <p:spPr bwMode="auto">
            <a:xfrm>
              <a:off x="112429050" y="111706510"/>
              <a:ext cx="54000" cy="108000"/>
            </a:xfrm>
            <a:prstGeom prst="rect">
              <a:avLst/>
            </a:prstGeom>
            <a:solidFill>
              <a:srgbClr val="0000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15" name="AutoShape 67"/>
            <p:cNvSpPr>
              <a:spLocks noChangeAspect="1" noChangeArrowheads="1"/>
            </p:cNvSpPr>
            <p:nvPr/>
          </p:nvSpPr>
          <p:spPr bwMode="auto">
            <a:xfrm>
              <a:off x="112498594" y="111494505"/>
              <a:ext cx="90000" cy="77838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16" name="Rectangle 68"/>
            <p:cNvSpPr>
              <a:spLocks noChangeAspect="1" noChangeArrowheads="1"/>
            </p:cNvSpPr>
            <p:nvPr/>
          </p:nvSpPr>
          <p:spPr bwMode="auto">
            <a:xfrm>
              <a:off x="112784100" y="111634510"/>
              <a:ext cx="315000" cy="72000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17" name="Rectangle 69"/>
            <p:cNvSpPr>
              <a:spLocks noChangeAspect="1" noChangeArrowheads="1"/>
            </p:cNvSpPr>
            <p:nvPr/>
          </p:nvSpPr>
          <p:spPr bwMode="auto">
            <a:xfrm>
              <a:off x="112915835" y="111544511"/>
              <a:ext cx="54000" cy="89999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18" name="Rectangle 70"/>
            <p:cNvSpPr>
              <a:spLocks noChangeAspect="1" noChangeArrowheads="1"/>
            </p:cNvSpPr>
            <p:nvPr/>
          </p:nvSpPr>
          <p:spPr bwMode="auto">
            <a:xfrm>
              <a:off x="112829100" y="111706510"/>
              <a:ext cx="54000" cy="108000"/>
            </a:xfrm>
            <a:prstGeom prst="rect">
              <a:avLst/>
            </a:prstGeom>
            <a:solidFill>
              <a:srgbClr val="0000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19" name="AutoShape 71"/>
            <p:cNvSpPr>
              <a:spLocks noChangeAspect="1" noChangeArrowheads="1"/>
            </p:cNvSpPr>
            <p:nvPr/>
          </p:nvSpPr>
          <p:spPr bwMode="auto">
            <a:xfrm>
              <a:off x="112898644" y="111494505"/>
              <a:ext cx="90000" cy="77838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pic>
          <p:nvPicPr>
            <p:cNvPr id="2120" name="Picture 72" descr="valv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8958800" y="108240746"/>
              <a:ext cx="493200" cy="56626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sp>
          <p:nvSpPr>
            <p:cNvPr id="2121" name="Line 73"/>
            <p:cNvSpPr>
              <a:spLocks noChangeShapeType="1"/>
            </p:cNvSpPr>
            <p:nvPr/>
          </p:nvSpPr>
          <p:spPr bwMode="auto">
            <a:xfrm>
              <a:off x="109445775" y="108677430"/>
              <a:ext cx="1323539" cy="2572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22" name="Line 74"/>
            <p:cNvSpPr>
              <a:spLocks noChangeShapeType="1"/>
            </p:cNvSpPr>
            <p:nvPr/>
          </p:nvSpPr>
          <p:spPr bwMode="auto">
            <a:xfrm>
              <a:off x="107951775" y="108676386"/>
              <a:ext cx="1006226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23" name="Oval 75"/>
            <p:cNvSpPr>
              <a:spLocks noChangeArrowheads="1"/>
            </p:cNvSpPr>
            <p:nvPr/>
          </p:nvSpPr>
          <p:spPr bwMode="auto">
            <a:xfrm>
              <a:off x="109850250" y="108676140"/>
              <a:ext cx="360000" cy="360000"/>
            </a:xfrm>
            <a:prstGeom prst="ellipse">
              <a:avLst/>
            </a:prstGeom>
            <a:solidFill>
              <a:srgbClr val="FF3300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429995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0270" y="1300163"/>
            <a:ext cx="7164530" cy="140970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Clr>
                <a:schemeClr val="accent4">
                  <a:lumMod val="20000"/>
                  <a:lumOff val="80000"/>
                </a:schemeClr>
              </a:buClr>
              <a:buNone/>
            </a:pPr>
            <a:r>
              <a:rPr lang="en-A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3" descr="MI logo_edited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1563" y="-16298"/>
            <a:ext cx="2456078" cy="577901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5949493" y="1382385"/>
            <a:ext cx="2307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dripper assembly 7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7734300" y="3317073"/>
            <a:ext cx="3848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300"/>
              </a:spcBef>
              <a:buClr>
                <a:schemeClr val="accent4">
                  <a:lumMod val="20000"/>
                  <a:lumOff val="80000"/>
                </a:schemeClr>
              </a:buClr>
              <a:buSzPct val="130000"/>
              <a:defRPr/>
            </a:pPr>
            <a:r>
              <a:rPr lang="en-A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All drippers on all levels must have the same flow rate and the same pressure</a:t>
            </a:r>
          </a:p>
        </p:txBody>
      </p:sp>
      <p:sp>
        <p:nvSpPr>
          <p:cNvPr id="76" name="Title 75"/>
          <p:cNvSpPr>
            <a:spLocks noGrp="1"/>
          </p:cNvSpPr>
          <p:nvPr>
            <p:ph type="title"/>
          </p:nvPr>
        </p:nvSpPr>
        <p:spPr>
          <a:xfrm>
            <a:off x="7162800" y="704088"/>
            <a:ext cx="4419600" cy="1143000"/>
          </a:xfrm>
        </p:spPr>
        <p:txBody>
          <a:bodyPr/>
          <a:lstStyle/>
          <a:p>
            <a:r>
              <a:rPr lang="en-AU" dirty="0"/>
              <a:t> 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2184251" y="-9320"/>
            <a:ext cx="2890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dripper assembly 1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6345223" y="580227"/>
            <a:ext cx="1615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level 0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6954823" y="2447127"/>
            <a:ext cx="1615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level 1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6954823" y="6276177"/>
            <a:ext cx="1615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level 7</a:t>
            </a:r>
          </a:p>
        </p:txBody>
      </p:sp>
      <p:sp>
        <p:nvSpPr>
          <p:cNvPr id="219" name="Content Placeholder 5"/>
          <p:cNvSpPr txBox="1">
            <a:spLocks/>
          </p:cNvSpPr>
          <p:nvPr/>
        </p:nvSpPr>
        <p:spPr>
          <a:xfrm>
            <a:off x="7734300" y="766763"/>
            <a:ext cx="4972050" cy="698841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Pct val="95000"/>
              <a:buFont typeface="Wingdings 2"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Increase the number of levels</a:t>
            </a:r>
          </a:p>
        </p:txBody>
      </p:sp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982358" y="609091"/>
            <a:ext cx="5922169" cy="5857875"/>
            <a:chOff x="106725792" y="108625024"/>
            <a:chExt cx="6580575" cy="6507975"/>
          </a:xfrm>
        </p:grpSpPr>
        <p:sp>
          <p:nvSpPr>
            <p:cNvPr id="3075" name="Line 3"/>
            <p:cNvSpPr>
              <a:spLocks noChangeShapeType="1"/>
            </p:cNvSpPr>
            <p:nvPr/>
          </p:nvSpPr>
          <p:spPr bwMode="auto">
            <a:xfrm>
              <a:off x="106725792" y="110892185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3076" name="Line 4"/>
            <p:cNvSpPr>
              <a:spLocks noChangeShapeType="1"/>
            </p:cNvSpPr>
            <p:nvPr/>
          </p:nvSpPr>
          <p:spPr bwMode="auto">
            <a:xfrm flipH="1" flipV="1">
              <a:off x="110038728" y="109243200"/>
              <a:ext cx="0" cy="2358092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3077" name="Line 5"/>
            <p:cNvSpPr>
              <a:spLocks noChangeShapeType="1"/>
            </p:cNvSpPr>
            <p:nvPr/>
          </p:nvSpPr>
          <p:spPr bwMode="auto">
            <a:xfrm>
              <a:off x="108707775" y="108808769"/>
              <a:ext cx="3960000" cy="3736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3078" name="Line 6"/>
            <p:cNvSpPr>
              <a:spLocks noChangeShapeType="1"/>
            </p:cNvSpPr>
            <p:nvPr/>
          </p:nvSpPr>
          <p:spPr bwMode="auto">
            <a:xfrm>
              <a:off x="106735317" y="111597035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3079" name="Oval 7"/>
            <p:cNvSpPr>
              <a:spLocks noChangeArrowheads="1"/>
            </p:cNvSpPr>
            <p:nvPr/>
          </p:nvSpPr>
          <p:spPr bwMode="auto">
            <a:xfrm>
              <a:off x="109859775" y="108790440"/>
              <a:ext cx="360000" cy="360000"/>
            </a:xfrm>
            <a:prstGeom prst="ellipse">
              <a:avLst/>
            </a:prstGeom>
            <a:solidFill>
              <a:srgbClr val="FF3300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3080" name="Oval 8"/>
            <p:cNvSpPr>
              <a:spLocks noChangeArrowheads="1"/>
            </p:cNvSpPr>
            <p:nvPr/>
          </p:nvSpPr>
          <p:spPr bwMode="auto">
            <a:xfrm>
              <a:off x="110291775" y="108792150"/>
              <a:ext cx="360000" cy="360000"/>
            </a:xfrm>
            <a:prstGeom prst="ellipse">
              <a:avLst/>
            </a:prstGeom>
            <a:solidFill>
              <a:srgbClr val="FF3300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3081" name="Oval 9"/>
            <p:cNvSpPr>
              <a:spLocks noChangeArrowheads="1"/>
            </p:cNvSpPr>
            <p:nvPr/>
          </p:nvSpPr>
          <p:spPr bwMode="auto">
            <a:xfrm>
              <a:off x="110723775" y="108792150"/>
              <a:ext cx="360000" cy="360000"/>
            </a:xfrm>
            <a:prstGeom prst="ellipse">
              <a:avLst/>
            </a:prstGeom>
            <a:solidFill>
              <a:srgbClr val="FF3300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3082" name="Oval 10"/>
            <p:cNvSpPr>
              <a:spLocks noChangeArrowheads="1"/>
            </p:cNvSpPr>
            <p:nvPr/>
          </p:nvSpPr>
          <p:spPr bwMode="auto">
            <a:xfrm>
              <a:off x="111150450" y="108792150"/>
              <a:ext cx="360000" cy="360000"/>
            </a:xfrm>
            <a:prstGeom prst="ellipse">
              <a:avLst/>
            </a:prstGeom>
            <a:solidFill>
              <a:srgbClr val="FF3300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111596325" y="108792150"/>
              <a:ext cx="360000" cy="360000"/>
            </a:xfrm>
            <a:prstGeom prst="ellipse">
              <a:avLst/>
            </a:prstGeom>
            <a:solidFill>
              <a:srgbClr val="FF3300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 flipH="1" flipV="1">
              <a:off x="110467353" y="109243200"/>
              <a:ext cx="0" cy="3312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3085" name="Line 13"/>
            <p:cNvSpPr>
              <a:spLocks noChangeShapeType="1"/>
            </p:cNvSpPr>
            <p:nvPr/>
          </p:nvSpPr>
          <p:spPr bwMode="auto">
            <a:xfrm>
              <a:off x="106754367" y="112711460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3086" name="Line 14"/>
            <p:cNvSpPr>
              <a:spLocks noChangeShapeType="1"/>
            </p:cNvSpPr>
            <p:nvPr/>
          </p:nvSpPr>
          <p:spPr bwMode="auto">
            <a:xfrm flipH="1" flipV="1">
              <a:off x="110915028" y="109233675"/>
              <a:ext cx="0" cy="3960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3087" name="Line 15"/>
            <p:cNvSpPr>
              <a:spLocks noChangeShapeType="1"/>
            </p:cNvSpPr>
            <p:nvPr/>
          </p:nvSpPr>
          <p:spPr bwMode="auto">
            <a:xfrm>
              <a:off x="106725792" y="113359160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3088" name="Line 16"/>
            <p:cNvSpPr>
              <a:spLocks noChangeShapeType="1"/>
            </p:cNvSpPr>
            <p:nvPr/>
          </p:nvSpPr>
          <p:spPr bwMode="auto">
            <a:xfrm flipH="1" flipV="1">
              <a:off x="111353178" y="109233675"/>
              <a:ext cx="0" cy="4680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3089" name="Line 17"/>
            <p:cNvSpPr>
              <a:spLocks noChangeShapeType="1"/>
            </p:cNvSpPr>
            <p:nvPr/>
          </p:nvSpPr>
          <p:spPr bwMode="auto">
            <a:xfrm>
              <a:off x="106735317" y="113978285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3090" name="Line 18"/>
            <p:cNvSpPr>
              <a:spLocks noChangeShapeType="1"/>
            </p:cNvSpPr>
            <p:nvPr/>
          </p:nvSpPr>
          <p:spPr bwMode="auto">
            <a:xfrm flipH="1" flipV="1">
              <a:off x="111785138" y="109233675"/>
              <a:ext cx="0" cy="4680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3091" name="Line 19"/>
            <p:cNvSpPr>
              <a:spLocks noChangeShapeType="1"/>
            </p:cNvSpPr>
            <p:nvPr/>
          </p:nvSpPr>
          <p:spPr bwMode="auto">
            <a:xfrm>
              <a:off x="106735317" y="114283085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3092" name="Line 20"/>
            <p:cNvSpPr>
              <a:spLocks noChangeShapeType="1"/>
            </p:cNvSpPr>
            <p:nvPr/>
          </p:nvSpPr>
          <p:spPr bwMode="auto">
            <a:xfrm flipH="1" flipV="1">
              <a:off x="111785775" y="110088150"/>
              <a:ext cx="0" cy="4032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3093" name="Line 21"/>
            <p:cNvSpPr>
              <a:spLocks noChangeShapeType="1"/>
            </p:cNvSpPr>
            <p:nvPr/>
          </p:nvSpPr>
          <p:spPr bwMode="auto">
            <a:xfrm>
              <a:off x="106735317" y="115130810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3094" name="Oval 22"/>
            <p:cNvSpPr>
              <a:spLocks noChangeArrowheads="1"/>
            </p:cNvSpPr>
            <p:nvPr/>
          </p:nvSpPr>
          <p:spPr bwMode="auto">
            <a:xfrm>
              <a:off x="109440675" y="108799965"/>
              <a:ext cx="360000" cy="360000"/>
            </a:xfrm>
            <a:prstGeom prst="ellipse">
              <a:avLst/>
            </a:prstGeom>
            <a:solidFill>
              <a:srgbClr val="FF3300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3095" name="Line 23"/>
            <p:cNvSpPr>
              <a:spLocks noChangeShapeType="1"/>
            </p:cNvSpPr>
            <p:nvPr/>
          </p:nvSpPr>
          <p:spPr bwMode="auto">
            <a:xfrm flipH="1" flipV="1">
              <a:off x="109629153" y="109233675"/>
              <a:ext cx="0" cy="1440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3096" name="Oval 24"/>
            <p:cNvSpPr>
              <a:spLocks noChangeArrowheads="1"/>
            </p:cNvSpPr>
            <p:nvPr/>
          </p:nvSpPr>
          <p:spPr bwMode="auto">
            <a:xfrm>
              <a:off x="112024950" y="108801675"/>
              <a:ext cx="360000" cy="360000"/>
            </a:xfrm>
            <a:prstGeom prst="ellipse">
              <a:avLst/>
            </a:prstGeom>
            <a:solidFill>
              <a:srgbClr val="FF3300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3097" name="Line 25"/>
            <p:cNvSpPr>
              <a:spLocks noChangeShapeType="1"/>
            </p:cNvSpPr>
            <p:nvPr/>
          </p:nvSpPr>
          <p:spPr bwMode="auto">
            <a:xfrm flipH="1" flipV="1">
              <a:off x="112217098" y="109243200"/>
              <a:ext cx="0" cy="5760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grpSp>
          <p:nvGrpSpPr>
            <p:cNvPr id="3098" name="Group 26"/>
            <p:cNvGrpSpPr>
              <a:grpSpLocks/>
            </p:cNvGrpSpPr>
            <p:nvPr/>
          </p:nvGrpSpPr>
          <p:grpSpPr bwMode="auto">
            <a:xfrm>
              <a:off x="109629118" y="109454374"/>
              <a:ext cx="2590328" cy="5678625"/>
              <a:chOff x="109629118" y="109454374"/>
              <a:chExt cx="2590328" cy="5678625"/>
            </a:xfrm>
          </p:grpSpPr>
          <p:sp>
            <p:nvSpPr>
              <p:cNvPr id="3099" name="Line 27"/>
              <p:cNvSpPr>
                <a:spLocks noChangeShapeType="1"/>
              </p:cNvSpPr>
              <p:nvPr/>
            </p:nvSpPr>
            <p:spPr bwMode="auto">
              <a:xfrm rot="5400000">
                <a:off x="109318692" y="110879224"/>
                <a:ext cx="1440000" cy="0"/>
              </a:xfrm>
              <a:prstGeom prst="line">
                <a:avLst/>
              </a:prstGeom>
              <a:noFill/>
              <a:ln w="101600" algn="ctr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baseline="-25000"/>
              </a:p>
            </p:txBody>
          </p:sp>
          <p:sp>
            <p:nvSpPr>
              <p:cNvPr id="3100" name="Line 28"/>
              <p:cNvSpPr>
                <a:spLocks noChangeShapeType="1"/>
              </p:cNvSpPr>
              <p:nvPr/>
            </p:nvSpPr>
            <p:spPr bwMode="auto">
              <a:xfrm rot="5400000">
                <a:off x="109747318" y="112003174"/>
                <a:ext cx="1440000" cy="0"/>
              </a:xfrm>
              <a:prstGeom prst="line">
                <a:avLst/>
              </a:prstGeom>
              <a:noFill/>
              <a:ln w="101600" algn="ctr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baseline="-25000"/>
              </a:p>
            </p:txBody>
          </p:sp>
          <p:sp>
            <p:nvSpPr>
              <p:cNvPr id="3101" name="Line 29"/>
              <p:cNvSpPr>
                <a:spLocks noChangeShapeType="1"/>
              </p:cNvSpPr>
              <p:nvPr/>
            </p:nvSpPr>
            <p:spPr bwMode="auto">
              <a:xfrm rot="5400000">
                <a:off x="110194995" y="112631824"/>
                <a:ext cx="1440000" cy="0"/>
              </a:xfrm>
              <a:prstGeom prst="line">
                <a:avLst/>
              </a:prstGeom>
              <a:noFill/>
              <a:ln w="101600" algn="ctr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baseline="-25000"/>
              </a:p>
            </p:txBody>
          </p:sp>
          <p:sp>
            <p:nvSpPr>
              <p:cNvPr id="3102" name="Line 30"/>
              <p:cNvSpPr>
                <a:spLocks noChangeShapeType="1"/>
              </p:cNvSpPr>
              <p:nvPr/>
            </p:nvSpPr>
            <p:spPr bwMode="auto">
              <a:xfrm rot="5400000">
                <a:off x="110633144" y="113269999"/>
                <a:ext cx="1440000" cy="0"/>
              </a:xfrm>
              <a:prstGeom prst="line">
                <a:avLst/>
              </a:prstGeom>
              <a:noFill/>
              <a:ln w="101600" algn="ctr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baseline="-25000"/>
              </a:p>
            </p:txBody>
          </p:sp>
          <p:sp>
            <p:nvSpPr>
              <p:cNvPr id="3103" name="Line 31"/>
              <p:cNvSpPr>
                <a:spLocks noChangeShapeType="1"/>
              </p:cNvSpPr>
              <p:nvPr/>
            </p:nvSpPr>
            <p:spPr bwMode="auto">
              <a:xfrm rot="5400000">
                <a:off x="111065104" y="113574799"/>
                <a:ext cx="1440000" cy="0"/>
              </a:xfrm>
              <a:prstGeom prst="line">
                <a:avLst/>
              </a:prstGeom>
              <a:noFill/>
              <a:ln w="101600" algn="ctr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baseline="-25000"/>
              </a:p>
            </p:txBody>
          </p:sp>
          <p:sp>
            <p:nvSpPr>
              <p:cNvPr id="3104" name="Line 32"/>
              <p:cNvSpPr>
                <a:spLocks noChangeShapeType="1"/>
              </p:cNvSpPr>
              <p:nvPr/>
            </p:nvSpPr>
            <p:spPr bwMode="auto">
              <a:xfrm rot="5400000">
                <a:off x="108909118" y="110174374"/>
                <a:ext cx="1440000" cy="0"/>
              </a:xfrm>
              <a:prstGeom prst="line">
                <a:avLst/>
              </a:prstGeom>
              <a:noFill/>
              <a:ln w="101600" algn="ctr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baseline="-25000"/>
              </a:p>
            </p:txBody>
          </p:sp>
          <p:sp>
            <p:nvSpPr>
              <p:cNvPr id="3105" name="Line 33"/>
              <p:cNvSpPr>
                <a:spLocks noChangeShapeType="1"/>
              </p:cNvSpPr>
              <p:nvPr/>
            </p:nvSpPr>
            <p:spPr bwMode="auto">
              <a:xfrm rot="5400000">
                <a:off x="111499446" y="114412999"/>
                <a:ext cx="1440000" cy="0"/>
              </a:xfrm>
              <a:prstGeom prst="line">
                <a:avLst/>
              </a:prstGeom>
              <a:noFill/>
              <a:ln w="101600" algn="ctr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baseline="-25000"/>
              </a:p>
            </p:txBody>
          </p:sp>
        </p:grpSp>
        <p:sp>
          <p:nvSpPr>
            <p:cNvPr id="2" name="Line 34"/>
            <p:cNvSpPr>
              <a:spLocks noChangeShapeType="1"/>
            </p:cNvSpPr>
            <p:nvPr/>
          </p:nvSpPr>
          <p:spPr bwMode="auto">
            <a:xfrm rot="16200000" flipH="1">
              <a:off x="108768492" y="109212866"/>
              <a:ext cx="875426" cy="11141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3" name="Line 35"/>
            <p:cNvSpPr>
              <a:spLocks noChangeShapeType="1"/>
            </p:cNvSpPr>
            <p:nvPr/>
          </p:nvSpPr>
          <p:spPr bwMode="auto">
            <a:xfrm rot="5400000">
              <a:off x="108487636" y="108895024"/>
              <a:ext cx="540000" cy="0"/>
            </a:xfrm>
            <a:prstGeom prst="line">
              <a:avLst/>
            </a:prstGeom>
            <a:noFill/>
            <a:ln w="101600" algn="ctr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5" name="AutoShape 36"/>
            <p:cNvSpPr>
              <a:spLocks noChangeAspect="1" noChangeArrowheads="1"/>
            </p:cNvSpPr>
            <p:nvPr/>
          </p:nvSpPr>
          <p:spPr bwMode="auto">
            <a:xfrm>
              <a:off x="108395778" y="109009152"/>
              <a:ext cx="728640" cy="5486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66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7" name="Line 37"/>
            <p:cNvSpPr>
              <a:spLocks noChangeShapeType="1"/>
            </p:cNvSpPr>
            <p:nvPr/>
          </p:nvSpPr>
          <p:spPr bwMode="auto">
            <a:xfrm>
              <a:off x="107096457" y="109656720"/>
              <a:ext cx="2160000" cy="3736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8" name="Line 38"/>
            <p:cNvSpPr>
              <a:spLocks noChangeShapeType="1"/>
            </p:cNvSpPr>
            <p:nvPr/>
          </p:nvSpPr>
          <p:spPr bwMode="auto">
            <a:xfrm>
              <a:off x="108573525" y="109646957"/>
              <a:ext cx="360000" cy="3736"/>
            </a:xfrm>
            <a:prstGeom prst="line">
              <a:avLst/>
            </a:prstGeom>
            <a:noFill/>
            <a:ln w="1524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pic>
          <p:nvPicPr>
            <p:cNvPr id="9" name="Picture 39" descr="valv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589936" y="109211372"/>
              <a:ext cx="493200" cy="56626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64" name="Straight Arrow Connector 63"/>
          <p:cNvCxnSpPr/>
          <p:nvPr/>
        </p:nvCxnSpPr>
        <p:spPr>
          <a:xfrm flipH="1" flipV="1">
            <a:off x="5912022" y="906418"/>
            <a:ext cx="845089" cy="465821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>
            <a:cxnSpLocks/>
          </p:cNvCxnSpPr>
          <p:nvPr/>
        </p:nvCxnSpPr>
        <p:spPr>
          <a:xfrm>
            <a:off x="3589778" y="395424"/>
            <a:ext cx="1" cy="5400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995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0270" y="1300163"/>
            <a:ext cx="7164530" cy="140970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Clr>
                <a:schemeClr val="accent4">
                  <a:lumMod val="20000"/>
                  <a:lumOff val="80000"/>
                </a:schemeClr>
              </a:buClr>
              <a:buNone/>
            </a:pPr>
            <a:r>
              <a:rPr lang="en-A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3" descr="MI logo_edited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1563" y="-16298"/>
            <a:ext cx="2456078" cy="577901"/>
          </a:xfrm>
          <a:prstGeom prst="rect">
            <a:avLst/>
          </a:prstGeom>
        </p:spPr>
      </p:pic>
      <p:sp>
        <p:nvSpPr>
          <p:cNvPr id="76" name="Title 75"/>
          <p:cNvSpPr>
            <a:spLocks noGrp="1"/>
          </p:cNvSpPr>
          <p:nvPr>
            <p:ph type="title"/>
          </p:nvPr>
        </p:nvSpPr>
        <p:spPr>
          <a:xfrm>
            <a:off x="7162800" y="704088"/>
            <a:ext cx="4419600" cy="1143000"/>
          </a:xfrm>
        </p:spPr>
        <p:txBody>
          <a:bodyPr/>
          <a:lstStyle/>
          <a:p>
            <a:r>
              <a:rPr lang="en-AU" dirty="0"/>
              <a:t> </a:t>
            </a:r>
          </a:p>
        </p:txBody>
      </p:sp>
      <p:sp>
        <p:nvSpPr>
          <p:cNvPr id="46" name="Content Placeholder 5"/>
          <p:cNvSpPr txBox="1">
            <a:spLocks/>
          </p:cNvSpPr>
          <p:nvPr/>
        </p:nvSpPr>
        <p:spPr>
          <a:xfrm>
            <a:off x="678152" y="217407"/>
            <a:ext cx="5243305" cy="698841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Pct val="95000"/>
              <a:buFont typeface="Wingdings 2"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Can we reduce the cost of the irrigation system by replacing</a:t>
            </a:r>
            <a:r>
              <a:rPr kumimoji="0" lang="en-AU" sz="2800" b="0" i="0" u="none" strike="noStrike" kern="1200" cap="none" spc="0" normalizeH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the upper drippers with a smaller number of high</a:t>
            </a:r>
            <a:r>
              <a:rPr lang="en-AU" sz="2800" dirty="0">
                <a:solidFill>
                  <a:srgbClr val="00FFFF"/>
                </a:solidFill>
                <a:latin typeface="+mj-lt"/>
                <a:cs typeface="Times New Roman" pitchFamily="18" charset="0"/>
              </a:rPr>
              <a:t>-flow </a:t>
            </a:r>
            <a:r>
              <a:rPr kumimoji="0" lang="en-AU" sz="2800" b="0" i="0" u="none" strike="noStrike" kern="1200" cap="none" spc="0" normalizeH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drippers? 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pic>
        <p:nvPicPr>
          <p:cNvPr id="47" name="Picture 5" descr="C:\Users\BOmodie\AppData\Local\Microsoft\Windows\INetCache\IE\LC1JS55B\15619667350_87c3a361f2_b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1" y="743393"/>
            <a:ext cx="809605" cy="540000"/>
          </a:xfrm>
          <a:prstGeom prst="rect">
            <a:avLst/>
          </a:prstGeom>
          <a:noFill/>
        </p:spPr>
      </p:pic>
      <p:sp>
        <p:nvSpPr>
          <p:cNvPr id="48" name="Title 1">
            <a:extLst>
              <a:ext uri="{FF2B5EF4-FFF2-40B4-BE49-F238E27FC236}">
                <a16:creationId xmlns:a16="http://schemas.microsoft.com/office/drawing/2014/main" id="{87190AC7-E297-2744-84D1-9FC869678FB4}"/>
              </a:ext>
            </a:extLst>
          </p:cNvPr>
          <p:cNvSpPr txBox="1">
            <a:spLocks/>
          </p:cNvSpPr>
          <p:nvPr/>
        </p:nvSpPr>
        <p:spPr>
          <a:xfrm>
            <a:off x="609600" y="-825768"/>
            <a:ext cx="10972800" cy="56388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9" name="Content Placeholder 5"/>
          <p:cNvSpPr txBox="1">
            <a:spLocks/>
          </p:cNvSpPr>
          <p:nvPr/>
        </p:nvSpPr>
        <p:spPr>
          <a:xfrm>
            <a:off x="462708" y="1988878"/>
            <a:ext cx="5480892" cy="2495549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800"/>
              </a:spcAft>
              <a:buClr>
                <a:schemeClr val="accent4">
                  <a:lumMod val="20000"/>
                  <a:lumOff val="80000"/>
                </a:schemeClr>
              </a:buClr>
              <a:buSzPct val="95000"/>
              <a:buFont typeface="Wingdings 2"/>
              <a:buNone/>
              <a:tabLst/>
              <a:defRPr/>
            </a:pPr>
            <a:r>
              <a:rPr lang="en-A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Assume the upper and lower drippers are 2 L/H (</a:t>
            </a:r>
            <a:r>
              <a:rPr lang="en-A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A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Netafim button dripper red).</a:t>
            </a:r>
          </a:p>
          <a:p>
            <a:pPr>
              <a:spcBef>
                <a:spcPts val="300"/>
              </a:spcBef>
              <a:spcAft>
                <a:spcPts val="800"/>
              </a:spcAft>
              <a:buClr>
                <a:schemeClr val="accent4">
                  <a:lumMod val="20000"/>
                  <a:lumOff val="80000"/>
                </a:schemeClr>
              </a:buClr>
              <a:buSzPct val="95000"/>
              <a:defRPr/>
            </a:pPr>
            <a:r>
              <a:rPr lang="en-A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Assume the high-flow drippers are 8 L/H (</a:t>
            </a:r>
            <a:r>
              <a:rPr lang="en-A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A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Netafim button dripper green).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800"/>
              </a:spcAft>
              <a:buClr>
                <a:schemeClr val="accent4">
                  <a:lumMod val="20000"/>
                  <a:lumOff val="80000"/>
                </a:schemeClr>
              </a:buClr>
              <a:buSzPct val="95000"/>
              <a:buFont typeface="Wingdings 2"/>
              <a:buNone/>
              <a:tabLst/>
              <a:defRPr/>
            </a:pPr>
            <a:r>
              <a:rPr lang="en-A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Replace each group of 4, 8, or 16 upper drippers with a high-flow dripper.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800"/>
              </a:spcAft>
              <a:buClr>
                <a:schemeClr val="accent4">
                  <a:lumMod val="20000"/>
                  <a:lumOff val="80000"/>
                </a:schemeClr>
              </a:buClr>
              <a:buSzPct val="95000"/>
              <a:buFont typeface="Wingdings 2"/>
              <a:buNone/>
              <a:tabLst/>
              <a:defRPr/>
            </a:pPr>
            <a:r>
              <a:rPr lang="en-A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All of the lower drippers at all levels have the same flow rate and pressure.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800"/>
              </a:spcAft>
              <a:buClr>
                <a:schemeClr val="accent4">
                  <a:lumMod val="20000"/>
                  <a:lumOff val="80000"/>
                </a:schemeClr>
              </a:buClr>
              <a:buSzPct val="95000"/>
              <a:buFont typeface="Wingdings 2"/>
              <a:buNone/>
              <a:tabLst/>
              <a:defRPr/>
            </a:pPr>
            <a:r>
              <a:rPr lang="en-A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pressure at the lower drippers is the same, 1/4 , or 1/16  of the pressure at the upper drippers.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chemeClr val="accent4">
                  <a:lumMod val="20000"/>
                  <a:lumOff val="80000"/>
                </a:schemeClr>
              </a:buClr>
              <a:buSzPct val="95000"/>
              <a:buFont typeface="Wingdings 2"/>
              <a:buNone/>
              <a:tabLst/>
              <a:defRPr/>
            </a:pPr>
            <a:endParaRPr lang="en-A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Pct val="95000"/>
              <a:buFont typeface="Wingdings 2"/>
              <a:buNone/>
              <a:tabLst/>
              <a:defRPr/>
            </a:pPr>
            <a:endParaRPr kumimoji="0" lang="en-AU" sz="2400" b="0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Pct val="95000"/>
              <a:buFont typeface="Wingdings 2"/>
              <a:buNone/>
              <a:tabLst/>
              <a:defRPr/>
            </a:pPr>
            <a:endParaRPr lang="en-A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Pct val="95000"/>
              <a:buFont typeface="Wingdings 2"/>
              <a:buNone/>
              <a:tabLst/>
              <a:defRPr/>
            </a:pPr>
            <a:endParaRPr kumimoji="0" lang="en-AU" sz="2400" b="0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Pct val="95000"/>
              <a:buFont typeface="Wingdings 2"/>
              <a:buNone/>
              <a:tabLst/>
              <a:defRPr/>
            </a:pPr>
            <a:endParaRPr lang="en-AU" sz="2400" baseline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Pct val="95000"/>
              <a:buFont typeface="Wingdings 2"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98" name="Group 2"/>
          <p:cNvGrpSpPr>
            <a:grpSpLocks noChangeAspect="1"/>
          </p:cNvGrpSpPr>
          <p:nvPr/>
        </p:nvGrpSpPr>
        <p:grpSpPr bwMode="auto">
          <a:xfrm>
            <a:off x="6168183" y="654668"/>
            <a:ext cx="5922168" cy="5867876"/>
            <a:chOff x="106725792" y="108625024"/>
            <a:chExt cx="6580575" cy="6520175"/>
          </a:xfrm>
        </p:grpSpPr>
        <p:sp>
          <p:nvSpPr>
            <p:cNvPr id="4099" name="Line 3"/>
            <p:cNvSpPr>
              <a:spLocks noChangeShapeType="1"/>
            </p:cNvSpPr>
            <p:nvPr/>
          </p:nvSpPr>
          <p:spPr bwMode="auto">
            <a:xfrm>
              <a:off x="106725792" y="110892185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00" name="Line 4"/>
            <p:cNvSpPr>
              <a:spLocks noChangeShapeType="1"/>
            </p:cNvSpPr>
            <p:nvPr/>
          </p:nvSpPr>
          <p:spPr bwMode="auto">
            <a:xfrm flipH="1" flipV="1">
              <a:off x="110038728" y="109243200"/>
              <a:ext cx="0" cy="2358092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108707775" y="108808769"/>
              <a:ext cx="3960000" cy="3736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02" name="Line 6"/>
            <p:cNvSpPr>
              <a:spLocks noChangeShapeType="1"/>
            </p:cNvSpPr>
            <p:nvPr/>
          </p:nvSpPr>
          <p:spPr bwMode="auto">
            <a:xfrm>
              <a:off x="106735317" y="111597035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03" name="Oval 7"/>
            <p:cNvSpPr>
              <a:spLocks noChangeArrowheads="1"/>
            </p:cNvSpPr>
            <p:nvPr/>
          </p:nvSpPr>
          <p:spPr bwMode="auto">
            <a:xfrm>
              <a:off x="109859775" y="108790440"/>
              <a:ext cx="360000" cy="360000"/>
            </a:xfrm>
            <a:prstGeom prst="ellipse">
              <a:avLst/>
            </a:prstGeom>
            <a:solidFill>
              <a:srgbClr val="99FF33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04" name="Oval 8"/>
            <p:cNvSpPr>
              <a:spLocks noChangeArrowheads="1"/>
            </p:cNvSpPr>
            <p:nvPr/>
          </p:nvSpPr>
          <p:spPr bwMode="auto">
            <a:xfrm>
              <a:off x="110291775" y="108792150"/>
              <a:ext cx="360000" cy="360000"/>
            </a:xfrm>
            <a:prstGeom prst="ellipse">
              <a:avLst/>
            </a:prstGeom>
            <a:solidFill>
              <a:srgbClr val="99FF33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05" name="Oval 9"/>
            <p:cNvSpPr>
              <a:spLocks noChangeArrowheads="1"/>
            </p:cNvSpPr>
            <p:nvPr/>
          </p:nvSpPr>
          <p:spPr bwMode="auto">
            <a:xfrm>
              <a:off x="110723775" y="108792150"/>
              <a:ext cx="360000" cy="360000"/>
            </a:xfrm>
            <a:prstGeom prst="ellipse">
              <a:avLst/>
            </a:prstGeom>
            <a:solidFill>
              <a:srgbClr val="99FF33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06" name="Oval 10"/>
            <p:cNvSpPr>
              <a:spLocks noChangeArrowheads="1"/>
            </p:cNvSpPr>
            <p:nvPr/>
          </p:nvSpPr>
          <p:spPr bwMode="auto">
            <a:xfrm>
              <a:off x="111150450" y="108792150"/>
              <a:ext cx="360000" cy="360000"/>
            </a:xfrm>
            <a:prstGeom prst="ellipse">
              <a:avLst/>
            </a:prstGeom>
            <a:solidFill>
              <a:srgbClr val="99FF33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07" name="Oval 11"/>
            <p:cNvSpPr>
              <a:spLocks noChangeArrowheads="1"/>
            </p:cNvSpPr>
            <p:nvPr/>
          </p:nvSpPr>
          <p:spPr bwMode="auto">
            <a:xfrm>
              <a:off x="111596325" y="108792150"/>
              <a:ext cx="360000" cy="360000"/>
            </a:xfrm>
            <a:prstGeom prst="ellipse">
              <a:avLst/>
            </a:prstGeom>
            <a:solidFill>
              <a:srgbClr val="99FF33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8" name="Line 12"/>
            <p:cNvSpPr>
              <a:spLocks noChangeShapeType="1"/>
            </p:cNvSpPr>
            <p:nvPr/>
          </p:nvSpPr>
          <p:spPr bwMode="auto">
            <a:xfrm flipH="1" flipV="1">
              <a:off x="110467353" y="109243200"/>
              <a:ext cx="0" cy="3312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09" name="Line 13"/>
            <p:cNvSpPr>
              <a:spLocks noChangeShapeType="1"/>
            </p:cNvSpPr>
            <p:nvPr/>
          </p:nvSpPr>
          <p:spPr bwMode="auto">
            <a:xfrm>
              <a:off x="106754367" y="112711460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10" name="Line 14"/>
            <p:cNvSpPr>
              <a:spLocks noChangeShapeType="1"/>
            </p:cNvSpPr>
            <p:nvPr/>
          </p:nvSpPr>
          <p:spPr bwMode="auto">
            <a:xfrm flipH="1" flipV="1">
              <a:off x="110915028" y="109233675"/>
              <a:ext cx="0" cy="3960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11" name="Line 15"/>
            <p:cNvSpPr>
              <a:spLocks noChangeShapeType="1"/>
            </p:cNvSpPr>
            <p:nvPr/>
          </p:nvSpPr>
          <p:spPr bwMode="auto">
            <a:xfrm>
              <a:off x="106725792" y="113359160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12" name="Line 16"/>
            <p:cNvSpPr>
              <a:spLocks noChangeShapeType="1"/>
            </p:cNvSpPr>
            <p:nvPr/>
          </p:nvSpPr>
          <p:spPr bwMode="auto">
            <a:xfrm flipH="1" flipV="1">
              <a:off x="111353178" y="109233675"/>
              <a:ext cx="0" cy="4680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13" name="Line 17"/>
            <p:cNvSpPr>
              <a:spLocks noChangeShapeType="1"/>
            </p:cNvSpPr>
            <p:nvPr/>
          </p:nvSpPr>
          <p:spPr bwMode="auto">
            <a:xfrm>
              <a:off x="106735317" y="113978285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14" name="Line 18"/>
            <p:cNvSpPr>
              <a:spLocks noChangeShapeType="1"/>
            </p:cNvSpPr>
            <p:nvPr/>
          </p:nvSpPr>
          <p:spPr bwMode="auto">
            <a:xfrm flipH="1" flipV="1">
              <a:off x="111785138" y="109233675"/>
              <a:ext cx="0" cy="4680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15" name="Line 19"/>
            <p:cNvSpPr>
              <a:spLocks noChangeShapeType="1"/>
            </p:cNvSpPr>
            <p:nvPr/>
          </p:nvSpPr>
          <p:spPr bwMode="auto">
            <a:xfrm>
              <a:off x="106735317" y="114283085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16" name="Line 20"/>
            <p:cNvSpPr>
              <a:spLocks noChangeShapeType="1"/>
            </p:cNvSpPr>
            <p:nvPr/>
          </p:nvSpPr>
          <p:spPr bwMode="auto">
            <a:xfrm flipH="1" flipV="1">
              <a:off x="111785775" y="110088150"/>
              <a:ext cx="0" cy="4032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17" name="Line 21"/>
            <p:cNvSpPr>
              <a:spLocks noChangeShapeType="1"/>
            </p:cNvSpPr>
            <p:nvPr/>
          </p:nvSpPr>
          <p:spPr bwMode="auto">
            <a:xfrm>
              <a:off x="106735317" y="115130810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18" name="Oval 22"/>
            <p:cNvSpPr>
              <a:spLocks noChangeArrowheads="1"/>
            </p:cNvSpPr>
            <p:nvPr/>
          </p:nvSpPr>
          <p:spPr bwMode="auto">
            <a:xfrm>
              <a:off x="109440675" y="108799965"/>
              <a:ext cx="360000" cy="360000"/>
            </a:xfrm>
            <a:prstGeom prst="ellipse">
              <a:avLst/>
            </a:prstGeom>
            <a:solidFill>
              <a:srgbClr val="99FF33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19" name="Line 23"/>
            <p:cNvSpPr>
              <a:spLocks noChangeShapeType="1"/>
            </p:cNvSpPr>
            <p:nvPr/>
          </p:nvSpPr>
          <p:spPr bwMode="auto">
            <a:xfrm flipH="1" flipV="1">
              <a:off x="109629153" y="109233675"/>
              <a:ext cx="0" cy="1440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20" name="Oval 24"/>
            <p:cNvSpPr>
              <a:spLocks noChangeArrowheads="1"/>
            </p:cNvSpPr>
            <p:nvPr/>
          </p:nvSpPr>
          <p:spPr bwMode="auto">
            <a:xfrm>
              <a:off x="112024950" y="108801675"/>
              <a:ext cx="360000" cy="360000"/>
            </a:xfrm>
            <a:prstGeom prst="ellipse">
              <a:avLst/>
            </a:prstGeom>
            <a:solidFill>
              <a:srgbClr val="99FF33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21" name="Line 25"/>
            <p:cNvSpPr>
              <a:spLocks noChangeShapeType="1"/>
            </p:cNvSpPr>
            <p:nvPr/>
          </p:nvSpPr>
          <p:spPr bwMode="auto">
            <a:xfrm flipH="1" flipV="1">
              <a:off x="112217098" y="109243200"/>
              <a:ext cx="0" cy="5760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22" name="Line 26"/>
            <p:cNvSpPr>
              <a:spLocks noChangeShapeType="1"/>
            </p:cNvSpPr>
            <p:nvPr/>
          </p:nvSpPr>
          <p:spPr bwMode="auto">
            <a:xfrm rot="5400000">
              <a:off x="109858692" y="111431424"/>
              <a:ext cx="360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23" name="Line 27"/>
            <p:cNvSpPr>
              <a:spLocks noChangeShapeType="1"/>
            </p:cNvSpPr>
            <p:nvPr/>
          </p:nvSpPr>
          <p:spPr bwMode="auto">
            <a:xfrm rot="5400000">
              <a:off x="110287318" y="112555374"/>
              <a:ext cx="360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24" name="Line 28"/>
            <p:cNvSpPr>
              <a:spLocks noChangeShapeType="1"/>
            </p:cNvSpPr>
            <p:nvPr/>
          </p:nvSpPr>
          <p:spPr bwMode="auto">
            <a:xfrm rot="5400000">
              <a:off x="110734995" y="113184024"/>
              <a:ext cx="360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25" name="Line 29"/>
            <p:cNvSpPr>
              <a:spLocks noChangeShapeType="1"/>
            </p:cNvSpPr>
            <p:nvPr/>
          </p:nvSpPr>
          <p:spPr bwMode="auto">
            <a:xfrm rot="5400000">
              <a:off x="111173144" y="113822199"/>
              <a:ext cx="360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26" name="Line 30"/>
            <p:cNvSpPr>
              <a:spLocks noChangeShapeType="1"/>
            </p:cNvSpPr>
            <p:nvPr/>
          </p:nvSpPr>
          <p:spPr bwMode="auto">
            <a:xfrm rot="5400000">
              <a:off x="111605104" y="114126999"/>
              <a:ext cx="360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27" name="Line 31"/>
            <p:cNvSpPr>
              <a:spLocks noChangeShapeType="1"/>
            </p:cNvSpPr>
            <p:nvPr/>
          </p:nvSpPr>
          <p:spPr bwMode="auto">
            <a:xfrm rot="5400000">
              <a:off x="109449117" y="110726573"/>
              <a:ext cx="360000" cy="1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28" name="Line 32"/>
            <p:cNvSpPr>
              <a:spLocks noChangeShapeType="1"/>
            </p:cNvSpPr>
            <p:nvPr/>
          </p:nvSpPr>
          <p:spPr bwMode="auto">
            <a:xfrm rot="5400000">
              <a:off x="112039446" y="114965199"/>
              <a:ext cx="360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29" name="Line 33"/>
            <p:cNvSpPr>
              <a:spLocks noChangeShapeType="1"/>
            </p:cNvSpPr>
            <p:nvPr/>
          </p:nvSpPr>
          <p:spPr bwMode="auto">
            <a:xfrm rot="16200000" flipH="1">
              <a:off x="108768492" y="109212866"/>
              <a:ext cx="875426" cy="11141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30" name="Line 34"/>
            <p:cNvSpPr>
              <a:spLocks noChangeShapeType="1"/>
            </p:cNvSpPr>
            <p:nvPr/>
          </p:nvSpPr>
          <p:spPr bwMode="auto">
            <a:xfrm rot="5400000">
              <a:off x="108487636" y="108895024"/>
              <a:ext cx="540000" cy="0"/>
            </a:xfrm>
            <a:prstGeom prst="line">
              <a:avLst/>
            </a:prstGeom>
            <a:noFill/>
            <a:ln w="101600" algn="ctr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31" name="AutoShape 35"/>
            <p:cNvSpPr>
              <a:spLocks noChangeAspect="1" noChangeArrowheads="1"/>
            </p:cNvSpPr>
            <p:nvPr/>
          </p:nvSpPr>
          <p:spPr bwMode="auto">
            <a:xfrm>
              <a:off x="108395778" y="109009152"/>
              <a:ext cx="728640" cy="5486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66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32" name="Line 36"/>
            <p:cNvSpPr>
              <a:spLocks noChangeShapeType="1"/>
            </p:cNvSpPr>
            <p:nvPr/>
          </p:nvSpPr>
          <p:spPr bwMode="auto">
            <a:xfrm>
              <a:off x="107096457" y="109656720"/>
              <a:ext cx="2160000" cy="3736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33" name="Line 37"/>
            <p:cNvSpPr>
              <a:spLocks noChangeShapeType="1"/>
            </p:cNvSpPr>
            <p:nvPr/>
          </p:nvSpPr>
          <p:spPr bwMode="auto">
            <a:xfrm>
              <a:off x="108573525" y="109646957"/>
              <a:ext cx="360000" cy="3736"/>
            </a:xfrm>
            <a:prstGeom prst="line">
              <a:avLst/>
            </a:prstGeom>
            <a:noFill/>
            <a:ln w="1524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pic>
          <p:nvPicPr>
            <p:cNvPr id="4134" name="Picture 38" descr="valv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7589936" y="109211372"/>
              <a:ext cx="493200" cy="56626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429995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0270" y="1300163"/>
            <a:ext cx="7164530" cy="140970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Clr>
                <a:schemeClr val="accent4">
                  <a:lumMod val="20000"/>
                  <a:lumOff val="80000"/>
                </a:schemeClr>
              </a:buClr>
              <a:buNone/>
            </a:pPr>
            <a:r>
              <a:rPr lang="en-A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3" descr="MI logo_edited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1563" y="-16298"/>
            <a:ext cx="2456078" cy="577901"/>
          </a:xfrm>
          <a:prstGeom prst="rect">
            <a:avLst/>
          </a:prstGeom>
        </p:spPr>
      </p:pic>
      <p:sp>
        <p:nvSpPr>
          <p:cNvPr id="76" name="Title 75"/>
          <p:cNvSpPr>
            <a:spLocks noGrp="1"/>
          </p:cNvSpPr>
          <p:nvPr>
            <p:ph type="title"/>
          </p:nvPr>
        </p:nvSpPr>
        <p:spPr>
          <a:xfrm>
            <a:off x="7162800" y="704088"/>
            <a:ext cx="4419600" cy="1143000"/>
          </a:xfrm>
        </p:spPr>
        <p:txBody>
          <a:bodyPr/>
          <a:lstStyle/>
          <a:p>
            <a:r>
              <a:rPr lang="en-AU" dirty="0"/>
              <a:t> </a:t>
            </a:r>
          </a:p>
        </p:txBody>
      </p:sp>
      <p:sp>
        <p:nvSpPr>
          <p:cNvPr id="46" name="Content Placeholder 5"/>
          <p:cNvSpPr txBox="1">
            <a:spLocks/>
          </p:cNvSpPr>
          <p:nvPr/>
        </p:nvSpPr>
        <p:spPr>
          <a:xfrm>
            <a:off x="1706880" y="126683"/>
            <a:ext cx="7028009" cy="698841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Pct val="95000"/>
              <a:buFont typeface="Wingdings 2"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The irrigation can be automated with an Unpowered </a:t>
            </a:r>
            <a:r>
              <a:rPr lang="en-AU" sz="2800" dirty="0">
                <a:solidFill>
                  <a:srgbClr val="00FFFF"/>
                </a:solidFill>
                <a:latin typeface="+mj-lt"/>
                <a:cs typeface="Times New Roman" pitchFamily="18" charset="0"/>
              </a:rPr>
              <a:t>Irrigation Controller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87190AC7-E297-2744-84D1-9FC869678FB4}"/>
              </a:ext>
            </a:extLst>
          </p:cNvPr>
          <p:cNvSpPr txBox="1">
            <a:spLocks/>
          </p:cNvSpPr>
          <p:nvPr/>
        </p:nvSpPr>
        <p:spPr>
          <a:xfrm>
            <a:off x="609600" y="582930"/>
            <a:ext cx="10972800" cy="56388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9" name="Content Placeholder 5"/>
          <p:cNvSpPr txBox="1">
            <a:spLocks/>
          </p:cNvSpPr>
          <p:nvPr/>
        </p:nvSpPr>
        <p:spPr>
          <a:xfrm>
            <a:off x="6427470" y="2419351"/>
            <a:ext cx="2234395" cy="526249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>
                  <a:lumMod val="20000"/>
                  <a:lumOff val="80000"/>
                </a:schemeClr>
              </a:buClr>
              <a:buSzPct val="95000"/>
              <a:buFont typeface="Wingdings 2"/>
              <a:buNone/>
              <a:tabLst/>
              <a:defRPr/>
            </a:pPr>
            <a:r>
              <a:rPr lang="en-A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AU" sz="2400" noProof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erracotta</a:t>
            </a:r>
            <a:r>
              <a:rPr lang="en-AU" sz="2400" noProof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pot</a:t>
            </a:r>
            <a:endParaRPr kumimoji="0" lang="en-AU" sz="2400" b="0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Pct val="95000"/>
              <a:buFont typeface="Wingdings 2"/>
              <a:buNone/>
              <a:tabLst/>
              <a:defRPr/>
            </a:pPr>
            <a:endParaRPr lang="en-A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Pct val="95000"/>
              <a:buFont typeface="Wingdings 2"/>
              <a:buNone/>
              <a:tabLst/>
              <a:defRPr/>
            </a:pPr>
            <a:endParaRPr kumimoji="0" lang="en-AU" sz="2400" b="0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Pct val="95000"/>
              <a:buFont typeface="Wingdings 2"/>
              <a:buNone/>
              <a:tabLst/>
              <a:defRPr/>
            </a:pPr>
            <a:endParaRPr lang="en-AU" sz="2400" baseline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Pct val="95000"/>
              <a:buFont typeface="Wingdings 2"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Content Placeholder 5"/>
          <p:cNvSpPr txBox="1">
            <a:spLocks/>
          </p:cNvSpPr>
          <p:nvPr/>
        </p:nvSpPr>
        <p:spPr>
          <a:xfrm>
            <a:off x="5322570" y="1066801"/>
            <a:ext cx="2714625" cy="526249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>
                  <a:lumMod val="20000"/>
                  <a:lumOff val="80000"/>
                </a:schemeClr>
              </a:buClr>
              <a:buSzPct val="95000"/>
              <a:buFont typeface="Wingdings 2"/>
              <a:buNone/>
              <a:tabLst/>
              <a:defRPr/>
            </a:pPr>
            <a:r>
              <a:rPr lang="en-A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AU" sz="2400" noProof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ontrol</a:t>
            </a:r>
            <a:r>
              <a:rPr lang="en-AU" sz="2400" noProof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dripper</a:t>
            </a:r>
            <a:endParaRPr kumimoji="0" lang="en-AU" sz="2400" b="0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5" name="Straight Arrow Connector 144"/>
          <p:cNvCxnSpPr/>
          <p:nvPr/>
        </p:nvCxnSpPr>
        <p:spPr>
          <a:xfrm>
            <a:off x="7313295" y="1313204"/>
            <a:ext cx="679587" cy="171451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itle 1">
            <a:extLst>
              <a:ext uri="{FF2B5EF4-FFF2-40B4-BE49-F238E27FC236}">
                <a16:creationId xmlns:a16="http://schemas.microsoft.com/office/drawing/2014/main" id="{87190AC7-E297-2744-84D1-9FC869678FB4}"/>
              </a:ext>
            </a:extLst>
          </p:cNvPr>
          <p:cNvSpPr txBox="1">
            <a:spLocks/>
          </p:cNvSpPr>
          <p:nvPr/>
        </p:nvSpPr>
        <p:spPr>
          <a:xfrm>
            <a:off x="647700" y="3699512"/>
            <a:ext cx="5454162" cy="199097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AU" sz="28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No solenoid valves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 conventional irrigation controller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AU" sz="28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No wires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 hose</a:t>
            </a:r>
            <a:r>
              <a:rPr kumimoji="0" lang="en-AU" sz="28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clamps (low pressure)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AU" sz="2800" baseline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No</a:t>
            </a:r>
            <a:r>
              <a:rPr lang="en-AU" sz="28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high pressure pump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2800" dirty="0">
              <a:solidFill>
                <a:schemeClr val="accent4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136" name="Group 40"/>
          <p:cNvGrpSpPr>
            <a:grpSpLocks noChangeAspect="1"/>
          </p:cNvGrpSpPr>
          <p:nvPr/>
        </p:nvGrpSpPr>
        <p:grpSpPr bwMode="auto">
          <a:xfrm>
            <a:off x="6434774" y="1236345"/>
            <a:ext cx="5329951" cy="5269516"/>
            <a:chOff x="106725792" y="108625024"/>
            <a:chExt cx="6580575" cy="6505786"/>
          </a:xfrm>
        </p:grpSpPr>
        <p:sp>
          <p:nvSpPr>
            <p:cNvPr id="4137" name="Line 41"/>
            <p:cNvSpPr>
              <a:spLocks noChangeShapeType="1"/>
            </p:cNvSpPr>
            <p:nvPr/>
          </p:nvSpPr>
          <p:spPr bwMode="auto">
            <a:xfrm>
              <a:off x="106725792" y="110892185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38" name="Line 42"/>
            <p:cNvSpPr>
              <a:spLocks noChangeShapeType="1"/>
            </p:cNvSpPr>
            <p:nvPr/>
          </p:nvSpPr>
          <p:spPr bwMode="auto">
            <a:xfrm flipH="1" flipV="1">
              <a:off x="110038728" y="109243200"/>
              <a:ext cx="0" cy="2358092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39" name="Line 43"/>
            <p:cNvSpPr>
              <a:spLocks noChangeShapeType="1"/>
            </p:cNvSpPr>
            <p:nvPr/>
          </p:nvSpPr>
          <p:spPr bwMode="auto">
            <a:xfrm rot="5400000">
              <a:off x="109858692" y="111386974"/>
              <a:ext cx="360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40" name="Line 44"/>
            <p:cNvSpPr>
              <a:spLocks noChangeShapeType="1"/>
            </p:cNvSpPr>
            <p:nvPr/>
          </p:nvSpPr>
          <p:spPr bwMode="auto">
            <a:xfrm>
              <a:off x="106735317" y="111597035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46" name="Line 50"/>
            <p:cNvSpPr>
              <a:spLocks noChangeShapeType="1"/>
            </p:cNvSpPr>
            <p:nvPr/>
          </p:nvSpPr>
          <p:spPr bwMode="auto">
            <a:xfrm flipH="1" flipV="1">
              <a:off x="110467353" y="109243200"/>
              <a:ext cx="0" cy="3312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47" name="Line 51"/>
            <p:cNvSpPr>
              <a:spLocks noChangeShapeType="1"/>
            </p:cNvSpPr>
            <p:nvPr/>
          </p:nvSpPr>
          <p:spPr bwMode="auto">
            <a:xfrm rot="5400000">
              <a:off x="110287318" y="112510924"/>
              <a:ext cx="360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48" name="Line 52"/>
            <p:cNvSpPr>
              <a:spLocks noChangeShapeType="1"/>
            </p:cNvSpPr>
            <p:nvPr/>
          </p:nvSpPr>
          <p:spPr bwMode="auto">
            <a:xfrm>
              <a:off x="106754367" y="112711460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49" name="Line 53"/>
            <p:cNvSpPr>
              <a:spLocks noChangeShapeType="1"/>
            </p:cNvSpPr>
            <p:nvPr/>
          </p:nvSpPr>
          <p:spPr bwMode="auto">
            <a:xfrm flipH="1" flipV="1">
              <a:off x="110915028" y="109233675"/>
              <a:ext cx="0" cy="3960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50" name="Line 54"/>
            <p:cNvSpPr>
              <a:spLocks noChangeShapeType="1"/>
            </p:cNvSpPr>
            <p:nvPr/>
          </p:nvSpPr>
          <p:spPr bwMode="auto">
            <a:xfrm rot="5400000">
              <a:off x="110734995" y="113139574"/>
              <a:ext cx="360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51" name="Line 55"/>
            <p:cNvSpPr>
              <a:spLocks noChangeShapeType="1"/>
            </p:cNvSpPr>
            <p:nvPr/>
          </p:nvSpPr>
          <p:spPr bwMode="auto">
            <a:xfrm>
              <a:off x="106725792" y="113359160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52" name="Line 56"/>
            <p:cNvSpPr>
              <a:spLocks noChangeShapeType="1"/>
            </p:cNvSpPr>
            <p:nvPr/>
          </p:nvSpPr>
          <p:spPr bwMode="auto">
            <a:xfrm flipH="1" flipV="1">
              <a:off x="111353178" y="109233675"/>
              <a:ext cx="0" cy="4680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53" name="Line 57"/>
            <p:cNvSpPr>
              <a:spLocks noChangeShapeType="1"/>
            </p:cNvSpPr>
            <p:nvPr/>
          </p:nvSpPr>
          <p:spPr bwMode="auto">
            <a:xfrm rot="5400000">
              <a:off x="111173144" y="113768224"/>
              <a:ext cx="360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54" name="Line 58"/>
            <p:cNvSpPr>
              <a:spLocks noChangeShapeType="1"/>
            </p:cNvSpPr>
            <p:nvPr/>
          </p:nvSpPr>
          <p:spPr bwMode="auto">
            <a:xfrm>
              <a:off x="106735317" y="113978285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55" name="Line 59"/>
            <p:cNvSpPr>
              <a:spLocks noChangeShapeType="1"/>
            </p:cNvSpPr>
            <p:nvPr/>
          </p:nvSpPr>
          <p:spPr bwMode="auto">
            <a:xfrm flipH="1" flipV="1">
              <a:off x="111785138" y="109233675"/>
              <a:ext cx="0" cy="4680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56" name="Line 60"/>
            <p:cNvSpPr>
              <a:spLocks noChangeShapeType="1"/>
            </p:cNvSpPr>
            <p:nvPr/>
          </p:nvSpPr>
          <p:spPr bwMode="auto">
            <a:xfrm>
              <a:off x="106735317" y="114283085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57" name="Line 61"/>
            <p:cNvSpPr>
              <a:spLocks noChangeShapeType="1"/>
            </p:cNvSpPr>
            <p:nvPr/>
          </p:nvSpPr>
          <p:spPr bwMode="auto">
            <a:xfrm flipH="1" flipV="1">
              <a:off x="111785775" y="110088150"/>
              <a:ext cx="0" cy="4032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58" name="Line 62"/>
            <p:cNvSpPr>
              <a:spLocks noChangeShapeType="1"/>
            </p:cNvSpPr>
            <p:nvPr/>
          </p:nvSpPr>
          <p:spPr bwMode="auto">
            <a:xfrm rot="5400000">
              <a:off x="111605104" y="114073024"/>
              <a:ext cx="360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59" name="Line 63"/>
            <p:cNvSpPr>
              <a:spLocks noChangeShapeType="1"/>
            </p:cNvSpPr>
            <p:nvPr/>
          </p:nvSpPr>
          <p:spPr bwMode="auto">
            <a:xfrm>
              <a:off x="106735317" y="115130810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61" name="Line 65"/>
            <p:cNvSpPr>
              <a:spLocks noChangeShapeType="1"/>
            </p:cNvSpPr>
            <p:nvPr/>
          </p:nvSpPr>
          <p:spPr bwMode="auto">
            <a:xfrm flipH="1" flipV="1">
              <a:off x="109629153" y="109233675"/>
              <a:ext cx="0" cy="1440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62" name="Line 66"/>
            <p:cNvSpPr>
              <a:spLocks noChangeShapeType="1"/>
            </p:cNvSpPr>
            <p:nvPr/>
          </p:nvSpPr>
          <p:spPr bwMode="auto">
            <a:xfrm rot="5400000">
              <a:off x="109449118" y="110682124"/>
              <a:ext cx="360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64" name="Line 68"/>
            <p:cNvSpPr>
              <a:spLocks noChangeShapeType="1"/>
            </p:cNvSpPr>
            <p:nvPr/>
          </p:nvSpPr>
          <p:spPr bwMode="auto">
            <a:xfrm flipH="1" flipV="1">
              <a:off x="112217098" y="109243200"/>
              <a:ext cx="0" cy="5760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65" name="Line 69"/>
            <p:cNvSpPr>
              <a:spLocks noChangeShapeType="1"/>
            </p:cNvSpPr>
            <p:nvPr/>
          </p:nvSpPr>
          <p:spPr bwMode="auto">
            <a:xfrm rot="5400000">
              <a:off x="112039446" y="114920749"/>
              <a:ext cx="360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grpSp>
          <p:nvGrpSpPr>
            <p:cNvPr id="4166" name="Group 70"/>
            <p:cNvGrpSpPr>
              <a:grpSpLocks/>
            </p:cNvGrpSpPr>
            <p:nvPr/>
          </p:nvGrpSpPr>
          <p:grpSpPr bwMode="auto">
            <a:xfrm>
              <a:off x="107096457" y="108625024"/>
              <a:ext cx="5571318" cy="1152615"/>
              <a:chOff x="107096457" y="108625024"/>
              <a:chExt cx="5571318" cy="1152615"/>
            </a:xfrm>
          </p:grpSpPr>
          <p:sp>
            <p:nvSpPr>
              <p:cNvPr id="4167" name="Line 71"/>
              <p:cNvSpPr>
                <a:spLocks noChangeShapeType="1"/>
              </p:cNvSpPr>
              <p:nvPr/>
            </p:nvSpPr>
            <p:spPr bwMode="auto">
              <a:xfrm>
                <a:off x="108707775" y="108808769"/>
                <a:ext cx="3960000" cy="3736"/>
              </a:xfrm>
              <a:prstGeom prst="line">
                <a:avLst/>
              </a:prstGeom>
              <a:noFill/>
              <a:ln w="101600" algn="ctr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168" name="Line 72"/>
              <p:cNvSpPr>
                <a:spLocks noChangeShapeType="1"/>
              </p:cNvSpPr>
              <p:nvPr/>
            </p:nvSpPr>
            <p:spPr bwMode="auto">
              <a:xfrm rot="16200000" flipH="1">
                <a:off x="108768492" y="109212866"/>
                <a:ext cx="875426" cy="11141"/>
              </a:xfrm>
              <a:prstGeom prst="line">
                <a:avLst/>
              </a:prstGeom>
              <a:noFill/>
              <a:ln w="101600" algn="ctr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169" name="Line 73"/>
              <p:cNvSpPr>
                <a:spLocks noChangeShapeType="1"/>
              </p:cNvSpPr>
              <p:nvPr/>
            </p:nvSpPr>
            <p:spPr bwMode="auto">
              <a:xfrm rot="5400000">
                <a:off x="108487636" y="108895024"/>
                <a:ext cx="540000" cy="0"/>
              </a:xfrm>
              <a:prstGeom prst="line">
                <a:avLst/>
              </a:prstGeom>
              <a:noFill/>
              <a:ln w="101600" algn="ctr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170" name="AutoShape 74"/>
              <p:cNvSpPr>
                <a:spLocks noChangeAspect="1" noChangeArrowheads="1"/>
              </p:cNvSpPr>
              <p:nvPr/>
            </p:nvSpPr>
            <p:spPr bwMode="auto">
              <a:xfrm>
                <a:off x="108395778" y="109009152"/>
                <a:ext cx="728640" cy="548624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C6600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171" name="Line 75"/>
              <p:cNvSpPr>
                <a:spLocks noChangeShapeType="1"/>
              </p:cNvSpPr>
              <p:nvPr/>
            </p:nvSpPr>
            <p:spPr bwMode="auto">
              <a:xfrm>
                <a:off x="107096457" y="109656720"/>
                <a:ext cx="2160000" cy="3736"/>
              </a:xfrm>
              <a:prstGeom prst="line">
                <a:avLst/>
              </a:prstGeom>
              <a:noFill/>
              <a:ln w="101600" algn="ctr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172" name="Line 76"/>
              <p:cNvSpPr>
                <a:spLocks noChangeShapeType="1"/>
              </p:cNvSpPr>
              <p:nvPr/>
            </p:nvSpPr>
            <p:spPr bwMode="auto">
              <a:xfrm>
                <a:off x="108573525" y="109646957"/>
                <a:ext cx="360000" cy="3736"/>
              </a:xfrm>
              <a:prstGeom prst="line">
                <a:avLst/>
              </a:prstGeom>
              <a:noFill/>
              <a:ln w="15240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pic>
            <p:nvPicPr>
              <p:cNvPr id="4173" name="Picture 77" descr="valve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7589936" y="109211372"/>
                <a:ext cx="493200" cy="566267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4160" name="Oval 64"/>
            <p:cNvSpPr>
              <a:spLocks noChangeArrowheads="1"/>
            </p:cNvSpPr>
            <p:nvPr/>
          </p:nvSpPr>
          <p:spPr bwMode="auto">
            <a:xfrm>
              <a:off x="109440675" y="108799965"/>
              <a:ext cx="360000" cy="360000"/>
            </a:xfrm>
            <a:prstGeom prst="ellipse">
              <a:avLst/>
            </a:prstGeom>
            <a:solidFill>
              <a:srgbClr val="99FF33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41" name="Oval 45"/>
            <p:cNvSpPr>
              <a:spLocks noChangeArrowheads="1"/>
            </p:cNvSpPr>
            <p:nvPr/>
          </p:nvSpPr>
          <p:spPr bwMode="auto">
            <a:xfrm>
              <a:off x="109859775" y="108790440"/>
              <a:ext cx="360000" cy="360000"/>
            </a:xfrm>
            <a:prstGeom prst="ellipse">
              <a:avLst/>
            </a:prstGeom>
            <a:solidFill>
              <a:srgbClr val="99FF33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42" name="Oval 46"/>
            <p:cNvSpPr>
              <a:spLocks noChangeArrowheads="1"/>
            </p:cNvSpPr>
            <p:nvPr/>
          </p:nvSpPr>
          <p:spPr bwMode="auto">
            <a:xfrm>
              <a:off x="110291775" y="108792150"/>
              <a:ext cx="360000" cy="360000"/>
            </a:xfrm>
            <a:prstGeom prst="ellipse">
              <a:avLst/>
            </a:prstGeom>
            <a:solidFill>
              <a:srgbClr val="99FF33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43" name="Oval 47"/>
            <p:cNvSpPr>
              <a:spLocks noChangeArrowheads="1"/>
            </p:cNvSpPr>
            <p:nvPr/>
          </p:nvSpPr>
          <p:spPr bwMode="auto">
            <a:xfrm>
              <a:off x="110723775" y="108792150"/>
              <a:ext cx="360000" cy="360000"/>
            </a:xfrm>
            <a:prstGeom prst="ellipse">
              <a:avLst/>
            </a:prstGeom>
            <a:solidFill>
              <a:srgbClr val="99FF33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44" name="Oval 48"/>
            <p:cNvSpPr>
              <a:spLocks noChangeArrowheads="1"/>
            </p:cNvSpPr>
            <p:nvPr/>
          </p:nvSpPr>
          <p:spPr bwMode="auto">
            <a:xfrm>
              <a:off x="111150450" y="108792150"/>
              <a:ext cx="360000" cy="360000"/>
            </a:xfrm>
            <a:prstGeom prst="ellipse">
              <a:avLst/>
            </a:prstGeom>
            <a:solidFill>
              <a:srgbClr val="99FF33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45" name="Oval 49"/>
            <p:cNvSpPr>
              <a:spLocks noChangeArrowheads="1"/>
            </p:cNvSpPr>
            <p:nvPr/>
          </p:nvSpPr>
          <p:spPr bwMode="auto">
            <a:xfrm>
              <a:off x="111596325" y="108792150"/>
              <a:ext cx="360000" cy="360000"/>
            </a:xfrm>
            <a:prstGeom prst="ellipse">
              <a:avLst/>
            </a:prstGeom>
            <a:solidFill>
              <a:srgbClr val="99FF33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3" name="Oval 67"/>
            <p:cNvSpPr>
              <a:spLocks noChangeArrowheads="1"/>
            </p:cNvSpPr>
            <p:nvPr/>
          </p:nvSpPr>
          <p:spPr bwMode="auto">
            <a:xfrm>
              <a:off x="112024950" y="108801675"/>
              <a:ext cx="360000" cy="360000"/>
            </a:xfrm>
            <a:prstGeom prst="ellipse">
              <a:avLst/>
            </a:prstGeom>
            <a:solidFill>
              <a:srgbClr val="99FF33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cxnSp>
        <p:nvCxnSpPr>
          <p:cNvPr id="141" name="Straight Arrow Connector 140"/>
          <p:cNvCxnSpPr/>
          <p:nvPr/>
        </p:nvCxnSpPr>
        <p:spPr>
          <a:xfrm flipV="1">
            <a:off x="7627264" y="1847088"/>
            <a:ext cx="407920" cy="630044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995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0270" y="1300163"/>
            <a:ext cx="7164530" cy="140970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Clr>
                <a:schemeClr val="accent4">
                  <a:lumMod val="20000"/>
                  <a:lumOff val="80000"/>
                </a:schemeClr>
              </a:buClr>
              <a:buNone/>
            </a:pPr>
            <a:r>
              <a:rPr lang="en-A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3" descr="MI logo_edited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1563" y="-16298"/>
            <a:ext cx="2456078" cy="577901"/>
          </a:xfrm>
          <a:prstGeom prst="rect">
            <a:avLst/>
          </a:prstGeom>
        </p:spPr>
      </p:pic>
      <p:sp>
        <p:nvSpPr>
          <p:cNvPr id="76" name="Title 75"/>
          <p:cNvSpPr>
            <a:spLocks noGrp="1"/>
          </p:cNvSpPr>
          <p:nvPr>
            <p:ph type="title"/>
          </p:nvPr>
        </p:nvSpPr>
        <p:spPr>
          <a:xfrm>
            <a:off x="7162800" y="704088"/>
            <a:ext cx="4419600" cy="1143000"/>
          </a:xfrm>
        </p:spPr>
        <p:txBody>
          <a:bodyPr/>
          <a:lstStyle/>
          <a:p>
            <a:r>
              <a:rPr lang="en-AU" dirty="0"/>
              <a:t> </a:t>
            </a: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87190AC7-E297-2744-84D1-9FC869678FB4}"/>
              </a:ext>
            </a:extLst>
          </p:cNvPr>
          <p:cNvSpPr txBox="1">
            <a:spLocks/>
          </p:cNvSpPr>
          <p:nvPr/>
        </p:nvSpPr>
        <p:spPr>
          <a:xfrm>
            <a:off x="609600" y="582930"/>
            <a:ext cx="10972800" cy="56388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6" name="Title 1">
            <a:extLst>
              <a:ext uri="{FF2B5EF4-FFF2-40B4-BE49-F238E27FC236}">
                <a16:creationId xmlns:a16="http://schemas.microsoft.com/office/drawing/2014/main" id="{87190AC7-E297-2744-84D1-9FC869678FB4}"/>
              </a:ext>
            </a:extLst>
          </p:cNvPr>
          <p:cNvSpPr txBox="1">
            <a:spLocks/>
          </p:cNvSpPr>
          <p:nvPr/>
        </p:nvSpPr>
        <p:spPr>
          <a:xfrm>
            <a:off x="510539" y="5025392"/>
            <a:ext cx="5893753" cy="199097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AU" sz="24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AU" sz="24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AU" sz="24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The valve can be adjusted so that water is almost overflowing at dripper assembly 1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AU" sz="24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AU" sz="24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The seven levels can be on a very steep slope  (even vertical). The lowest level can be 100 metres or more below the highest level.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AU" sz="24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AU" sz="24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Provided there is no overflow at dripper assembly 1, every lower dripper on all levels will discharge the same amount of water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AU" sz="24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AU" sz="24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AU" sz="24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52111" y="171470"/>
            <a:ext cx="2525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dripper assembly 1</a:t>
            </a:r>
          </a:p>
        </p:txBody>
      </p:sp>
      <p:grpSp>
        <p:nvGrpSpPr>
          <p:cNvPr id="5122" name="Group 2"/>
          <p:cNvGrpSpPr>
            <a:grpSpLocks noChangeAspect="1"/>
          </p:cNvGrpSpPr>
          <p:nvPr/>
        </p:nvGrpSpPr>
        <p:grpSpPr bwMode="auto">
          <a:xfrm>
            <a:off x="6607808" y="753705"/>
            <a:ext cx="5264150" cy="5207000"/>
            <a:chOff x="106725792" y="108625024"/>
            <a:chExt cx="6580575" cy="6507975"/>
          </a:xfrm>
        </p:grpSpPr>
        <p:sp>
          <p:nvSpPr>
            <p:cNvPr id="5123" name="Line 3"/>
            <p:cNvSpPr>
              <a:spLocks noChangeShapeType="1"/>
            </p:cNvSpPr>
            <p:nvPr/>
          </p:nvSpPr>
          <p:spPr bwMode="auto">
            <a:xfrm>
              <a:off x="106725792" y="110892185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24" name="Line 4"/>
            <p:cNvSpPr>
              <a:spLocks noChangeShapeType="1"/>
            </p:cNvSpPr>
            <p:nvPr/>
          </p:nvSpPr>
          <p:spPr bwMode="auto">
            <a:xfrm flipH="1" flipV="1">
              <a:off x="110038728" y="109243200"/>
              <a:ext cx="0" cy="2358092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25" name="Line 5"/>
            <p:cNvSpPr>
              <a:spLocks noChangeShapeType="1"/>
            </p:cNvSpPr>
            <p:nvPr/>
          </p:nvSpPr>
          <p:spPr bwMode="auto">
            <a:xfrm>
              <a:off x="108707775" y="108808769"/>
              <a:ext cx="3960000" cy="3736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26" name="Line 6"/>
            <p:cNvSpPr>
              <a:spLocks noChangeShapeType="1"/>
            </p:cNvSpPr>
            <p:nvPr/>
          </p:nvSpPr>
          <p:spPr bwMode="auto">
            <a:xfrm>
              <a:off x="106735317" y="111597035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27" name="Oval 7"/>
            <p:cNvSpPr>
              <a:spLocks noChangeArrowheads="1"/>
            </p:cNvSpPr>
            <p:nvPr/>
          </p:nvSpPr>
          <p:spPr bwMode="auto">
            <a:xfrm>
              <a:off x="109859775" y="108790440"/>
              <a:ext cx="360000" cy="360000"/>
            </a:xfrm>
            <a:prstGeom prst="ellipse">
              <a:avLst/>
            </a:prstGeom>
            <a:solidFill>
              <a:srgbClr val="99FF33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28" name="Oval 8"/>
            <p:cNvSpPr>
              <a:spLocks noChangeArrowheads="1"/>
            </p:cNvSpPr>
            <p:nvPr/>
          </p:nvSpPr>
          <p:spPr bwMode="auto">
            <a:xfrm>
              <a:off x="110291775" y="108792150"/>
              <a:ext cx="360000" cy="360000"/>
            </a:xfrm>
            <a:prstGeom prst="ellipse">
              <a:avLst/>
            </a:prstGeom>
            <a:solidFill>
              <a:srgbClr val="99FF33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29" name="Oval 9"/>
            <p:cNvSpPr>
              <a:spLocks noChangeArrowheads="1"/>
            </p:cNvSpPr>
            <p:nvPr/>
          </p:nvSpPr>
          <p:spPr bwMode="auto">
            <a:xfrm>
              <a:off x="110723775" y="108792150"/>
              <a:ext cx="360000" cy="360000"/>
            </a:xfrm>
            <a:prstGeom prst="ellipse">
              <a:avLst/>
            </a:prstGeom>
            <a:solidFill>
              <a:srgbClr val="99FF33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30" name="Oval 10"/>
            <p:cNvSpPr>
              <a:spLocks noChangeArrowheads="1"/>
            </p:cNvSpPr>
            <p:nvPr/>
          </p:nvSpPr>
          <p:spPr bwMode="auto">
            <a:xfrm>
              <a:off x="111150450" y="108792150"/>
              <a:ext cx="360000" cy="360000"/>
            </a:xfrm>
            <a:prstGeom prst="ellipse">
              <a:avLst/>
            </a:prstGeom>
            <a:solidFill>
              <a:srgbClr val="99FF33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31" name="Oval 11"/>
            <p:cNvSpPr>
              <a:spLocks noChangeArrowheads="1"/>
            </p:cNvSpPr>
            <p:nvPr/>
          </p:nvSpPr>
          <p:spPr bwMode="auto">
            <a:xfrm>
              <a:off x="111596325" y="108792150"/>
              <a:ext cx="360000" cy="360000"/>
            </a:xfrm>
            <a:prstGeom prst="ellipse">
              <a:avLst/>
            </a:prstGeom>
            <a:solidFill>
              <a:srgbClr val="99FF33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2" name="Line 12"/>
            <p:cNvSpPr>
              <a:spLocks noChangeShapeType="1"/>
            </p:cNvSpPr>
            <p:nvPr/>
          </p:nvSpPr>
          <p:spPr bwMode="auto">
            <a:xfrm flipH="1" flipV="1">
              <a:off x="110467353" y="109243200"/>
              <a:ext cx="0" cy="3312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33" name="Line 13"/>
            <p:cNvSpPr>
              <a:spLocks noChangeShapeType="1"/>
            </p:cNvSpPr>
            <p:nvPr/>
          </p:nvSpPr>
          <p:spPr bwMode="auto">
            <a:xfrm>
              <a:off x="106754367" y="112711460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34" name="Line 14"/>
            <p:cNvSpPr>
              <a:spLocks noChangeShapeType="1"/>
            </p:cNvSpPr>
            <p:nvPr/>
          </p:nvSpPr>
          <p:spPr bwMode="auto">
            <a:xfrm flipH="1" flipV="1">
              <a:off x="110915028" y="109233675"/>
              <a:ext cx="0" cy="3960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35" name="Line 15"/>
            <p:cNvSpPr>
              <a:spLocks noChangeShapeType="1"/>
            </p:cNvSpPr>
            <p:nvPr/>
          </p:nvSpPr>
          <p:spPr bwMode="auto">
            <a:xfrm>
              <a:off x="106725792" y="113359160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36" name="Line 16"/>
            <p:cNvSpPr>
              <a:spLocks noChangeShapeType="1"/>
            </p:cNvSpPr>
            <p:nvPr/>
          </p:nvSpPr>
          <p:spPr bwMode="auto">
            <a:xfrm flipH="1" flipV="1">
              <a:off x="111353178" y="109233675"/>
              <a:ext cx="0" cy="4680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37" name="Line 17"/>
            <p:cNvSpPr>
              <a:spLocks noChangeShapeType="1"/>
            </p:cNvSpPr>
            <p:nvPr/>
          </p:nvSpPr>
          <p:spPr bwMode="auto">
            <a:xfrm>
              <a:off x="106735317" y="113978285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38" name="Line 18"/>
            <p:cNvSpPr>
              <a:spLocks noChangeShapeType="1"/>
            </p:cNvSpPr>
            <p:nvPr/>
          </p:nvSpPr>
          <p:spPr bwMode="auto">
            <a:xfrm flipH="1" flipV="1">
              <a:off x="111785138" y="109233675"/>
              <a:ext cx="0" cy="4680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39" name="Line 19"/>
            <p:cNvSpPr>
              <a:spLocks noChangeShapeType="1"/>
            </p:cNvSpPr>
            <p:nvPr/>
          </p:nvSpPr>
          <p:spPr bwMode="auto">
            <a:xfrm>
              <a:off x="106735317" y="114283085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40" name="Line 20"/>
            <p:cNvSpPr>
              <a:spLocks noChangeShapeType="1"/>
            </p:cNvSpPr>
            <p:nvPr/>
          </p:nvSpPr>
          <p:spPr bwMode="auto">
            <a:xfrm flipH="1" flipV="1">
              <a:off x="111785775" y="110088150"/>
              <a:ext cx="0" cy="4032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41" name="Line 21"/>
            <p:cNvSpPr>
              <a:spLocks noChangeShapeType="1"/>
            </p:cNvSpPr>
            <p:nvPr/>
          </p:nvSpPr>
          <p:spPr bwMode="auto">
            <a:xfrm>
              <a:off x="106735317" y="115130810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42" name="Oval 22"/>
            <p:cNvSpPr>
              <a:spLocks noChangeArrowheads="1"/>
            </p:cNvSpPr>
            <p:nvPr/>
          </p:nvSpPr>
          <p:spPr bwMode="auto">
            <a:xfrm>
              <a:off x="109440675" y="108799965"/>
              <a:ext cx="360000" cy="360000"/>
            </a:xfrm>
            <a:prstGeom prst="ellipse">
              <a:avLst/>
            </a:prstGeom>
            <a:solidFill>
              <a:srgbClr val="99FF33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43" name="Line 23"/>
            <p:cNvSpPr>
              <a:spLocks noChangeShapeType="1"/>
            </p:cNvSpPr>
            <p:nvPr/>
          </p:nvSpPr>
          <p:spPr bwMode="auto">
            <a:xfrm flipH="1" flipV="1">
              <a:off x="109629153" y="109233675"/>
              <a:ext cx="0" cy="1440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44" name="Oval 24"/>
            <p:cNvSpPr>
              <a:spLocks noChangeArrowheads="1"/>
            </p:cNvSpPr>
            <p:nvPr/>
          </p:nvSpPr>
          <p:spPr bwMode="auto">
            <a:xfrm>
              <a:off x="112024950" y="108801675"/>
              <a:ext cx="360000" cy="360000"/>
            </a:xfrm>
            <a:prstGeom prst="ellipse">
              <a:avLst/>
            </a:prstGeom>
            <a:solidFill>
              <a:srgbClr val="99FF33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45" name="Line 25"/>
            <p:cNvSpPr>
              <a:spLocks noChangeShapeType="1"/>
            </p:cNvSpPr>
            <p:nvPr/>
          </p:nvSpPr>
          <p:spPr bwMode="auto">
            <a:xfrm flipH="1" flipV="1">
              <a:off x="112217098" y="109243200"/>
              <a:ext cx="0" cy="5760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grpSp>
          <p:nvGrpSpPr>
            <p:cNvPr id="5146" name="Group 26"/>
            <p:cNvGrpSpPr>
              <a:grpSpLocks/>
            </p:cNvGrpSpPr>
            <p:nvPr/>
          </p:nvGrpSpPr>
          <p:grpSpPr bwMode="auto">
            <a:xfrm>
              <a:off x="109629118" y="109454374"/>
              <a:ext cx="2590328" cy="5678625"/>
              <a:chOff x="109629118" y="109454374"/>
              <a:chExt cx="2590328" cy="5678625"/>
            </a:xfrm>
          </p:grpSpPr>
          <p:sp>
            <p:nvSpPr>
              <p:cNvPr id="5147" name="Line 27"/>
              <p:cNvSpPr>
                <a:spLocks noChangeShapeType="1"/>
              </p:cNvSpPr>
              <p:nvPr/>
            </p:nvSpPr>
            <p:spPr bwMode="auto">
              <a:xfrm rot="5400000">
                <a:off x="109318692" y="110879224"/>
                <a:ext cx="1440000" cy="0"/>
              </a:xfrm>
              <a:prstGeom prst="line">
                <a:avLst/>
              </a:prstGeom>
              <a:noFill/>
              <a:ln w="101600" algn="ctr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148" name="Line 28"/>
              <p:cNvSpPr>
                <a:spLocks noChangeShapeType="1"/>
              </p:cNvSpPr>
              <p:nvPr/>
            </p:nvSpPr>
            <p:spPr bwMode="auto">
              <a:xfrm rot="5400000">
                <a:off x="109747318" y="112003174"/>
                <a:ext cx="1440000" cy="0"/>
              </a:xfrm>
              <a:prstGeom prst="line">
                <a:avLst/>
              </a:prstGeom>
              <a:noFill/>
              <a:ln w="101600" algn="ctr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149" name="Line 29"/>
              <p:cNvSpPr>
                <a:spLocks noChangeShapeType="1"/>
              </p:cNvSpPr>
              <p:nvPr/>
            </p:nvSpPr>
            <p:spPr bwMode="auto">
              <a:xfrm rot="5400000">
                <a:off x="110194995" y="112631824"/>
                <a:ext cx="1440000" cy="0"/>
              </a:xfrm>
              <a:prstGeom prst="line">
                <a:avLst/>
              </a:prstGeom>
              <a:noFill/>
              <a:ln w="101600" algn="ctr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150" name="Line 30"/>
              <p:cNvSpPr>
                <a:spLocks noChangeShapeType="1"/>
              </p:cNvSpPr>
              <p:nvPr/>
            </p:nvSpPr>
            <p:spPr bwMode="auto">
              <a:xfrm rot="5400000">
                <a:off x="110633144" y="113269999"/>
                <a:ext cx="1440000" cy="0"/>
              </a:xfrm>
              <a:prstGeom prst="line">
                <a:avLst/>
              </a:prstGeom>
              <a:noFill/>
              <a:ln w="101600" algn="ctr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151" name="Line 31"/>
              <p:cNvSpPr>
                <a:spLocks noChangeShapeType="1"/>
              </p:cNvSpPr>
              <p:nvPr/>
            </p:nvSpPr>
            <p:spPr bwMode="auto">
              <a:xfrm rot="5400000">
                <a:off x="111065104" y="113574799"/>
                <a:ext cx="1440000" cy="0"/>
              </a:xfrm>
              <a:prstGeom prst="line">
                <a:avLst/>
              </a:prstGeom>
              <a:noFill/>
              <a:ln w="101600" algn="ctr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152" name="Line 32"/>
              <p:cNvSpPr>
                <a:spLocks noChangeShapeType="1"/>
              </p:cNvSpPr>
              <p:nvPr/>
            </p:nvSpPr>
            <p:spPr bwMode="auto">
              <a:xfrm rot="5400000">
                <a:off x="108909118" y="110174374"/>
                <a:ext cx="1440000" cy="0"/>
              </a:xfrm>
              <a:prstGeom prst="line">
                <a:avLst/>
              </a:prstGeom>
              <a:noFill/>
              <a:ln w="101600" algn="ctr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153" name="Line 33"/>
              <p:cNvSpPr>
                <a:spLocks noChangeShapeType="1"/>
              </p:cNvSpPr>
              <p:nvPr/>
            </p:nvSpPr>
            <p:spPr bwMode="auto">
              <a:xfrm rot="5400000">
                <a:off x="111499446" y="114412999"/>
                <a:ext cx="1440000" cy="0"/>
              </a:xfrm>
              <a:prstGeom prst="line">
                <a:avLst/>
              </a:prstGeom>
              <a:noFill/>
              <a:ln w="101600" algn="ctr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  <p:sp>
          <p:nvSpPr>
            <p:cNvPr id="5154" name="Line 34"/>
            <p:cNvSpPr>
              <a:spLocks noChangeShapeType="1"/>
            </p:cNvSpPr>
            <p:nvPr/>
          </p:nvSpPr>
          <p:spPr bwMode="auto">
            <a:xfrm rot="16200000" flipH="1">
              <a:off x="108768492" y="109212866"/>
              <a:ext cx="875426" cy="11141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55" name="Line 35"/>
            <p:cNvSpPr>
              <a:spLocks noChangeShapeType="1"/>
            </p:cNvSpPr>
            <p:nvPr/>
          </p:nvSpPr>
          <p:spPr bwMode="auto">
            <a:xfrm rot="5400000">
              <a:off x="108487636" y="108895024"/>
              <a:ext cx="540000" cy="0"/>
            </a:xfrm>
            <a:prstGeom prst="line">
              <a:avLst/>
            </a:prstGeom>
            <a:noFill/>
            <a:ln w="101600" algn="ctr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56" name="AutoShape 36"/>
            <p:cNvSpPr>
              <a:spLocks noChangeAspect="1" noChangeArrowheads="1"/>
            </p:cNvSpPr>
            <p:nvPr/>
          </p:nvSpPr>
          <p:spPr bwMode="auto">
            <a:xfrm>
              <a:off x="108395778" y="109009152"/>
              <a:ext cx="728640" cy="5486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66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57" name="Line 37"/>
            <p:cNvSpPr>
              <a:spLocks noChangeShapeType="1"/>
            </p:cNvSpPr>
            <p:nvPr/>
          </p:nvSpPr>
          <p:spPr bwMode="auto">
            <a:xfrm>
              <a:off x="107096457" y="109656720"/>
              <a:ext cx="2160000" cy="3736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58" name="Line 38"/>
            <p:cNvSpPr>
              <a:spLocks noChangeShapeType="1"/>
            </p:cNvSpPr>
            <p:nvPr/>
          </p:nvSpPr>
          <p:spPr bwMode="auto">
            <a:xfrm>
              <a:off x="108573525" y="109646957"/>
              <a:ext cx="360000" cy="3736"/>
            </a:xfrm>
            <a:prstGeom prst="line">
              <a:avLst/>
            </a:prstGeom>
            <a:noFill/>
            <a:ln w="1524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pic>
          <p:nvPicPr>
            <p:cNvPr id="5159" name="Picture 39" descr="valv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589936" y="109211372"/>
              <a:ext cx="493200" cy="56626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46" name="Straight Arrow Connector 45"/>
          <p:cNvCxnSpPr/>
          <p:nvPr/>
        </p:nvCxnSpPr>
        <p:spPr>
          <a:xfrm>
            <a:off x="8436556" y="602655"/>
            <a:ext cx="485966" cy="44004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995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0654" y="704088"/>
            <a:ext cx="1309253" cy="1143000"/>
          </a:xfrm>
        </p:spPr>
        <p:txBody>
          <a:bodyPr/>
          <a:lstStyle/>
          <a:p>
            <a:endParaRPr lang="en-AU" dirty="0"/>
          </a:p>
        </p:txBody>
      </p:sp>
      <p:pic>
        <p:nvPicPr>
          <p:cNvPr id="4" name="Content Placeholder 3" descr="DSCN519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>
            <a:off x="498764" y="288757"/>
            <a:ext cx="5403841" cy="4052881"/>
          </a:xfrm>
        </p:spPr>
      </p:pic>
      <p:pic>
        <p:nvPicPr>
          <p:cNvPr id="5" name="Picture 4" descr="DSCN5854_edited-1.jpg"/>
          <p:cNvPicPr>
            <a:picLocks noChangeAspect="1"/>
          </p:cNvPicPr>
          <p:nvPr/>
        </p:nvPicPr>
        <p:blipFill>
          <a:blip r:embed="rId3"/>
          <a:srcRect t="4000" b="10501"/>
          <a:stretch>
            <a:fillRect/>
          </a:stretch>
        </p:blipFill>
        <p:spPr>
          <a:xfrm>
            <a:off x="6453786" y="295223"/>
            <a:ext cx="5144952" cy="5863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2693" y="4341638"/>
            <a:ext cx="5479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Unpowered Irrigation Controller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27948" y="6142680"/>
            <a:ext cx="2432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Dripper Assembly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704088"/>
            <a:ext cx="401782" cy="1143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614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09954" y="143600"/>
            <a:ext cx="11252555" cy="6673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None/>
              <a:tabLst/>
            </a:pPr>
            <a:r>
              <a:rPr kumimoji="0" lang="en-AU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Key features of the Omodei method:</a:t>
            </a:r>
          </a:p>
          <a:p>
            <a:pPr marL="0" indent="-457200" fontAlgn="base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Char char="•"/>
            </a:pPr>
            <a:r>
              <a:rPr lang="en-AU" sz="24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irrigation system is completely unpowered.</a:t>
            </a:r>
            <a:endParaRPr lang="en-A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Char char="•"/>
              <a:tabLst/>
            </a:pPr>
            <a:r>
              <a:rPr lang="en-AU" sz="24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Easy</a:t>
            </a:r>
            <a:r>
              <a:rPr kumimoji="0" lang="en-AU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installation and</a:t>
            </a:r>
            <a:r>
              <a:rPr kumimoji="0" lang="en-AU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AU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fraction of the cost of an equivalent PC system.</a:t>
            </a:r>
          </a:p>
          <a:p>
            <a:pPr marL="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Char char="•"/>
              <a:tabLst/>
            </a:pPr>
            <a:r>
              <a:rPr lang="en-A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All irrigation drippers discharge the same amount of water during the irrigation event.</a:t>
            </a:r>
            <a:endParaRPr kumimoji="0" lang="en-AU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Char char="•"/>
              <a:tabLst/>
            </a:pPr>
            <a:r>
              <a:rPr kumimoji="0" lang="en-AU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Provided that all drippers (including the control dripper) have the same emitter discharge exponent, the water discharged by each dripper is independent of pressure.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Char char="•"/>
              <a:tabLst/>
            </a:pPr>
            <a:r>
              <a:rPr lang="en-AU" sz="24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Drainage from the lower-level drippers at the end of the irrigation event is not a problem.</a:t>
            </a:r>
            <a:endParaRPr kumimoji="0" lang="en-AU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Char char="•"/>
              <a:tabLst/>
            </a:pPr>
            <a:r>
              <a:rPr lang="en-A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NPC dripline may be used instead of NPC drippers .</a:t>
            </a:r>
            <a:endParaRPr kumimoji="0" lang="en-AU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Char char="•"/>
              <a:tabLst/>
            </a:pPr>
            <a:r>
              <a:rPr kumimoji="0" lang="en-AU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You can adjust the water usage rate by adjusting the control dripper. </a:t>
            </a:r>
            <a:endParaRPr kumimoji="0" lang="en-AU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Char char="•"/>
              <a:tabLst/>
            </a:pPr>
            <a:r>
              <a:rPr kumimoji="0" lang="en-AU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You can adjust the interval between irrigation events by adjusting the float.</a:t>
            </a:r>
            <a:endParaRPr kumimoji="0" lang="en-AU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Char char="•"/>
              <a:tabLst/>
            </a:pPr>
            <a:r>
              <a:rPr kumimoji="0" lang="en-AU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irrigation system responds automatically to on-site evaporation and rainfall.</a:t>
            </a:r>
            <a:endParaRPr kumimoji="0" lang="en-AU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Char char="•"/>
              <a:tabLst/>
            </a:pPr>
            <a:r>
              <a:rPr kumimoji="0" lang="en-AU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Simple, unpowered, and low tech, and therefore fewer things can go wrong.</a:t>
            </a:r>
            <a:endParaRPr kumimoji="0" lang="en-AU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Char char="•"/>
              <a:tabLst/>
            </a:pPr>
            <a:r>
              <a:rPr lang="en-AU" sz="24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</a:t>
            </a:r>
            <a:r>
              <a:rPr kumimoji="0" lang="en-AU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ou can leave your irrigation application unattended for weeks on end.</a:t>
            </a:r>
            <a:endParaRPr kumimoji="0" lang="en-AU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98764"/>
            <a:ext cx="12593782" cy="498764"/>
          </a:xfrm>
        </p:spPr>
        <p:txBody>
          <a:bodyPr>
            <a:normAutofit fontScale="90000"/>
          </a:bodyPr>
          <a:lstStyle/>
          <a:p>
            <a:endParaRPr lang="en-AU" dirty="0"/>
          </a:p>
        </p:txBody>
      </p:sp>
      <p:sp>
        <p:nvSpPr>
          <p:cNvPr id="614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77982" y="1629672"/>
            <a:ext cx="10952018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800" b="0" i="0" u="none" strike="noStrike" cap="none" normalizeH="0" baseline="0" dirty="0">
                <a:ln>
                  <a:noFill/>
                </a:ln>
                <a:solidFill>
                  <a:srgbClr val="00FF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The irrigation method described </a:t>
            </a:r>
            <a:r>
              <a:rPr lang="en-AU" sz="2800" dirty="0">
                <a:solidFill>
                  <a:srgbClr val="00FFFF"/>
                </a:solidFill>
                <a:latin typeface="+mj-lt"/>
                <a:ea typeface="Calibri" pitchFamily="34" charset="0"/>
                <a:cs typeface="Times New Roman" pitchFamily="18" charset="0"/>
              </a:rPr>
              <a:t>is</a:t>
            </a:r>
            <a:r>
              <a:rPr kumimoji="0" lang="en-AU" sz="2800" b="0" i="0" u="none" strike="noStrike" cap="none" normalizeH="0" baseline="0" dirty="0">
                <a:ln>
                  <a:noFill/>
                </a:ln>
                <a:solidFill>
                  <a:srgbClr val="00FF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referred to as the </a:t>
            </a:r>
            <a:r>
              <a:rPr kumimoji="0" lang="en-AU" sz="2800" b="1" i="0" u="none" strike="noStrike" cap="none" normalizeH="0" baseline="0" dirty="0">
                <a:ln>
                  <a:noFill/>
                </a:ln>
                <a:solidFill>
                  <a:srgbClr val="00FF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Omodei method</a:t>
            </a:r>
            <a:endParaRPr lang="en-AU" sz="2800" dirty="0">
              <a:solidFill>
                <a:srgbClr val="00FFFF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0" i="0" u="none" strike="noStrike" cap="none" normalizeH="0" baseline="0" dirty="0">
              <a:ln>
                <a:noFill/>
              </a:ln>
              <a:solidFill>
                <a:srgbClr val="00FFFF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2800" dirty="0">
                <a:solidFill>
                  <a:srgbClr val="00FFFF"/>
                </a:solidFill>
                <a:latin typeface="+mj-lt"/>
                <a:ea typeface="Calibri" pitchFamily="34" charset="0"/>
                <a:cs typeface="Times New Roman" pitchFamily="18" charset="0"/>
              </a:rPr>
              <a:t>Documentation can be downloaded from the website</a:t>
            </a:r>
            <a:r>
              <a:rPr kumimoji="0" lang="en-AU" sz="2800" b="0" i="0" u="none" strike="noStrike" cap="none" normalizeH="0" baseline="0" dirty="0">
                <a:ln>
                  <a:noFill/>
                </a:ln>
                <a:solidFill>
                  <a:srgbClr val="00FF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400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www.measuredirrigation.com.au.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3200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bomodei@measuredirrigation.com.au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9736</TotalTime>
  <Words>625</Words>
  <Application>Microsoft Office PowerPoint</Application>
  <PresentationFormat>Widescreen</PresentationFormat>
  <Paragraphs>89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Constantia</vt:lpstr>
      <vt:lpstr>Times New Roman</vt:lpstr>
      <vt:lpstr>Wingdings 2</vt:lpstr>
      <vt:lpstr>Flow</vt:lpstr>
      <vt:lpstr>Automatic low-cost unpowered uniform NPC drip irrigation on a steep slope</vt:lpstr>
      <vt:lpstr>   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Peta Moore</dc:creator>
  <cp:lastModifiedBy>bernie omodei</cp:lastModifiedBy>
  <cp:revision>551</cp:revision>
  <dcterms:created xsi:type="dcterms:W3CDTF">2018-03-19T06:56:33Z</dcterms:created>
  <dcterms:modified xsi:type="dcterms:W3CDTF">2024-02-17T11:41:50Z</dcterms:modified>
</cp:coreProperties>
</file>